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gif" ContentType="image/gif"/>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embeddings/oleObject3.bin" ContentType="application/vnd.openxmlformats-officedocument.oleObject"/>
  <Override PartName="/ppt/charts/chart1.xml" ContentType="application/vnd.openxmlformats-officedocument.drawingml.chart+xml"/>
  <Override PartName="/ppt/drawings/drawing1.xml" ContentType="application/vnd.openxmlformats-officedocument.drawingml.chartshapes+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79" r:id="rId2"/>
    <p:sldId id="385" r:id="rId3"/>
    <p:sldId id="353" r:id="rId4"/>
    <p:sldId id="372" r:id="rId5"/>
    <p:sldId id="350" r:id="rId6"/>
    <p:sldId id="357" r:id="rId7"/>
    <p:sldId id="383" r:id="rId8"/>
    <p:sldId id="374" r:id="rId9"/>
    <p:sldId id="373" r:id="rId10"/>
    <p:sldId id="378" r:id="rId11"/>
    <p:sldId id="387" r:id="rId12"/>
    <p:sldId id="388" r:id="rId13"/>
    <p:sldId id="382" r:id="rId14"/>
    <p:sldId id="384" r:id="rId15"/>
    <p:sldId id="386" r:id="rId16"/>
    <p:sldId id="375" r:id="rId17"/>
    <p:sldId id="380" r:id="rId18"/>
    <p:sldId id="381" r:id="rId19"/>
    <p:sldId id="351" r:id="rId20"/>
    <p:sldId id="371" r:id="rId21"/>
    <p:sldId id="365" r:id="rId22"/>
    <p:sldId id="363" r:id="rId23"/>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ray"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0000"/>
    <a:srgbClr val="FF6600"/>
    <a:srgbClr val="BC0000"/>
    <a:srgbClr val="FF0D0D"/>
    <a:srgbClr val="FF4747"/>
    <a:srgbClr val="FFAFAF"/>
    <a:srgbClr val="FE2C2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897" autoAdjust="0"/>
    <p:restoredTop sz="94576" autoAdjust="0"/>
  </p:normalViewPr>
  <p:slideViewPr>
    <p:cSldViewPr>
      <p:cViewPr>
        <p:scale>
          <a:sx n="70" d="100"/>
          <a:sy n="70" d="100"/>
        </p:scale>
        <p:origin x="-2432" y="-17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1536" y="-8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Aapchq\Share\OECD%20Member%20Country%20Imports,%20Sales-%20Imp%20Share%20(3).xls"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a:t>Major</a:t>
            </a:r>
            <a:r>
              <a:rPr lang="en-US" sz="1600" baseline="0"/>
              <a:t> OECD Auto Market *</a:t>
            </a:r>
          </a:p>
          <a:p>
            <a:pPr>
              <a:defRPr/>
            </a:pPr>
            <a:r>
              <a:rPr lang="en-US" sz="1600" baseline="0"/>
              <a:t>Import Penetration</a:t>
            </a:r>
            <a:endParaRPr lang="en-US" sz="1600"/>
          </a:p>
        </c:rich>
      </c:tx>
      <c:layout>
        <c:manualLayout>
          <c:xMode val="edge"/>
          <c:yMode val="edge"/>
          <c:x val="0.327013299808113"/>
          <c:y val="0.0307961504811899"/>
        </c:manualLayout>
      </c:layout>
      <c:overlay val="0"/>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33779965004374"/>
          <c:y val="0.196610083796183"/>
          <c:w val="0.843997812773407"/>
          <c:h val="0.549178916374833"/>
        </c:manualLayout>
      </c:layout>
      <c:bar3DChart>
        <c:barDir val="col"/>
        <c:grouping val="clustered"/>
        <c:varyColors val="0"/>
        <c:ser>
          <c:idx val="0"/>
          <c:order val="0"/>
          <c:invertIfNegative val="0"/>
          <c:dPt>
            <c:idx val="1"/>
            <c:invertIfNegative val="0"/>
            <c:bubble3D val="0"/>
            <c:spPr>
              <a:solidFill>
                <a:schemeClr val="accent6">
                  <a:lumMod val="75000"/>
                </a:schemeClr>
              </a:solidFill>
            </c:spPr>
          </c:dPt>
          <c:dPt>
            <c:idx val="3"/>
            <c:invertIfNegative val="0"/>
            <c:bubble3D val="0"/>
            <c:spPr>
              <a:solidFill>
                <a:schemeClr val="accent4">
                  <a:lumMod val="75000"/>
                </a:schemeClr>
              </a:solidFill>
            </c:spPr>
          </c:dPt>
          <c:dPt>
            <c:idx val="5"/>
            <c:invertIfNegative val="0"/>
            <c:bubble3D val="0"/>
            <c:spPr>
              <a:solidFill>
                <a:schemeClr val="bg2">
                  <a:lumMod val="50000"/>
                </a:schemeClr>
              </a:solidFill>
            </c:spPr>
          </c:dPt>
          <c:dPt>
            <c:idx val="7"/>
            <c:invertIfNegative val="0"/>
            <c:bubble3D val="0"/>
            <c:spPr>
              <a:solidFill>
                <a:srgbClr val="00B050"/>
              </a:solidFill>
            </c:spPr>
          </c:dPt>
          <c:dPt>
            <c:idx val="9"/>
            <c:invertIfNegative val="0"/>
            <c:bubble3D val="0"/>
            <c:spPr>
              <a:solidFill>
                <a:srgbClr val="FF0000"/>
              </a:solidFill>
            </c:spPr>
          </c:dPt>
          <c:dLbls>
            <c:txPr>
              <a:bodyPr/>
              <a:lstStyle/>
              <a:p>
                <a:pPr>
                  <a:defRPr sz="1200"/>
                </a:pPr>
                <a:endParaRPr lang="en-US"/>
              </a:p>
            </c:txPr>
            <c:showLegendKey val="0"/>
            <c:showVal val="1"/>
            <c:showCatName val="0"/>
            <c:showSerName val="0"/>
            <c:showPercent val="0"/>
            <c:showBubbleSize val="0"/>
            <c:showLeaderLines val="0"/>
          </c:dLbls>
          <c:cat>
            <c:strRef>
              <c:f>Sheet1!$G$85:$G$94</c:f>
              <c:strCache>
                <c:ptCount val="10"/>
                <c:pt idx="0">
                  <c:v>UK</c:v>
                </c:pt>
                <c:pt idx="1">
                  <c:v>Canada</c:v>
                </c:pt>
                <c:pt idx="2">
                  <c:v>Spain</c:v>
                </c:pt>
                <c:pt idx="3">
                  <c:v>Italy</c:v>
                </c:pt>
                <c:pt idx="4">
                  <c:v>Mexico</c:v>
                </c:pt>
                <c:pt idx="5">
                  <c:v>Germany</c:v>
                </c:pt>
                <c:pt idx="6">
                  <c:v>United States</c:v>
                </c:pt>
                <c:pt idx="7">
                  <c:v>France</c:v>
                </c:pt>
                <c:pt idx="8">
                  <c:v>Korea</c:v>
                </c:pt>
                <c:pt idx="9">
                  <c:v>Japan</c:v>
                </c:pt>
              </c:strCache>
            </c:strRef>
          </c:cat>
          <c:val>
            <c:numRef>
              <c:f>Sheet1!$H$85:$H$94</c:f>
              <c:numCache>
                <c:formatCode>0%</c:formatCode>
                <c:ptCount val="10"/>
                <c:pt idx="0">
                  <c:v>0.856755976155703</c:v>
                </c:pt>
                <c:pt idx="1">
                  <c:v>0.766053609586031</c:v>
                </c:pt>
                <c:pt idx="2">
                  <c:v>0.732920197128714</c:v>
                </c:pt>
                <c:pt idx="3">
                  <c:v>0.651737776455758</c:v>
                </c:pt>
                <c:pt idx="4">
                  <c:v>0.580222577964676</c:v>
                </c:pt>
                <c:pt idx="5">
                  <c:v>0.523837511819789</c:v>
                </c:pt>
                <c:pt idx="6">
                  <c:v>0.44829793132434</c:v>
                </c:pt>
                <c:pt idx="7">
                  <c:v>0.443661932974987</c:v>
                </c:pt>
                <c:pt idx="8">
                  <c:v>0.0607338593974175</c:v>
                </c:pt>
                <c:pt idx="9">
                  <c:v>0.0387353150809469</c:v>
                </c:pt>
              </c:numCache>
            </c:numRef>
          </c:val>
        </c:ser>
        <c:dLbls>
          <c:showLegendKey val="0"/>
          <c:showVal val="0"/>
          <c:showCatName val="0"/>
          <c:showSerName val="0"/>
          <c:showPercent val="0"/>
          <c:showBubbleSize val="0"/>
        </c:dLbls>
        <c:gapWidth val="75"/>
        <c:shape val="box"/>
        <c:axId val="-2141619800"/>
        <c:axId val="-2141616616"/>
        <c:axId val="0"/>
      </c:bar3DChart>
      <c:catAx>
        <c:axId val="-2141619800"/>
        <c:scaling>
          <c:orientation val="minMax"/>
        </c:scaling>
        <c:delete val="0"/>
        <c:axPos val="b"/>
        <c:numFmt formatCode="General" sourceLinked="1"/>
        <c:majorTickMark val="none"/>
        <c:minorTickMark val="none"/>
        <c:tickLblPos val="nextTo"/>
        <c:txPr>
          <a:bodyPr/>
          <a:lstStyle/>
          <a:p>
            <a:pPr>
              <a:defRPr sz="1200"/>
            </a:pPr>
            <a:endParaRPr lang="en-US"/>
          </a:p>
        </c:txPr>
        <c:crossAx val="-2141616616"/>
        <c:crosses val="autoZero"/>
        <c:auto val="1"/>
        <c:lblAlgn val="ctr"/>
        <c:lblOffset val="100"/>
        <c:noMultiLvlLbl val="0"/>
      </c:catAx>
      <c:valAx>
        <c:axId val="-2141616616"/>
        <c:scaling>
          <c:orientation val="minMax"/>
        </c:scaling>
        <c:delete val="0"/>
        <c:axPos val="l"/>
        <c:majorGridlines/>
        <c:numFmt formatCode="0%" sourceLinked="1"/>
        <c:majorTickMark val="none"/>
        <c:minorTickMark val="none"/>
        <c:tickLblPos val="nextTo"/>
        <c:spPr>
          <a:ln w="9525">
            <a:noFill/>
          </a:ln>
        </c:spPr>
        <c:crossAx val="-2141619800"/>
        <c:crosses val="autoZero"/>
        <c:crossBetween val="between"/>
      </c:valAx>
      <c:spPr>
        <a:noFill/>
        <a:ln w="25400">
          <a:noFill/>
        </a:ln>
      </c:spPr>
    </c:plotArea>
    <c:plotVisOnly val="1"/>
    <c:dispBlanksAs val="gap"/>
    <c:showDLblsOverMax val="0"/>
  </c:chart>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image" Target="../media/image3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s>
</file>

<file path=ppt/drawings/drawing1.xml><?xml version="1.0" encoding="utf-8"?>
<c:userShapes xmlns:c="http://schemas.openxmlformats.org/drawingml/2006/chart">
  <cdr:relSizeAnchor xmlns:cdr="http://schemas.openxmlformats.org/drawingml/2006/chartDrawing">
    <cdr:from>
      <cdr:x>0.64299</cdr:x>
      <cdr:y>0.17032</cdr:y>
    </cdr:from>
    <cdr:to>
      <cdr:x>0.98648</cdr:x>
      <cdr:y>0.32143</cdr:y>
    </cdr:to>
    <cdr:sp macro="" textlink="">
      <cdr:nvSpPr>
        <cdr:cNvPr id="3" name="TextBox 4"/>
        <cdr:cNvSpPr txBox="1"/>
      </cdr:nvSpPr>
      <cdr:spPr>
        <a:xfrm xmlns:a="http://schemas.openxmlformats.org/drawingml/2006/main">
          <a:off x="4948580" y="726791"/>
          <a:ext cx="2643567" cy="644810"/>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rgbClr val="FF0000"/>
          </a:solid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000" b="1" dirty="0">
              <a:solidFill>
                <a:sysClr val="windowText" lastClr="000000"/>
              </a:solidFill>
              <a:latin typeface="Calibri"/>
            </a:rPr>
            <a:t>The average import penetration rate for this group </a:t>
          </a:r>
          <a:r>
            <a:rPr lang="en-US" sz="1200" b="1" dirty="0">
              <a:solidFill>
                <a:sysClr val="windowText" lastClr="000000"/>
              </a:solidFill>
              <a:latin typeface="Calibri"/>
            </a:rPr>
            <a:t>of</a:t>
          </a:r>
          <a:r>
            <a:rPr lang="en-US" sz="1000" b="1" dirty="0">
              <a:solidFill>
                <a:sysClr val="windowText" lastClr="000000"/>
              </a:solidFill>
              <a:latin typeface="Calibri"/>
            </a:rPr>
            <a:t> OECD countries is  </a:t>
          </a:r>
          <a:r>
            <a:rPr lang="en-US" sz="1000" b="1" baseline="0" dirty="0">
              <a:solidFill>
                <a:sysClr val="windowText" lastClr="000000"/>
              </a:solidFill>
              <a:latin typeface="Calibri"/>
            </a:rPr>
            <a:t>nearly </a:t>
          </a:r>
          <a:r>
            <a:rPr lang="en-US" sz="1000" b="1" dirty="0" smtClean="0"/>
            <a:t>over 40</a:t>
          </a:r>
          <a:r>
            <a:rPr lang="en-US" sz="1000" b="1" baseline="0" dirty="0" smtClean="0">
              <a:solidFill>
                <a:sysClr val="windowText" lastClr="000000"/>
              </a:solidFill>
              <a:latin typeface="Calibri"/>
            </a:rPr>
            <a:t>%.  </a:t>
          </a:r>
          <a:r>
            <a:rPr lang="en-US" sz="1000" b="1" baseline="0" dirty="0">
              <a:solidFill>
                <a:sysClr val="windowText" lastClr="000000"/>
              </a:solidFill>
              <a:latin typeface="Calibri"/>
            </a:rPr>
            <a:t>Japan, with 4%, is far below the average</a:t>
          </a:r>
          <a:endParaRPr lang="en-US" sz="1000" b="1" dirty="0">
            <a:solidFill>
              <a:sysClr val="windowText" lastClr="000000"/>
            </a:solidFill>
            <a:latin typeface="Calibri"/>
          </a:endParaRPr>
        </a:p>
        <a:p xmlns:a="http://schemas.openxmlformats.org/drawingml/2006/main">
          <a:endParaRPr lang="en-US" sz="1000" b="1" dirty="0"/>
        </a:p>
      </cdr:txBody>
    </cdr:sp>
  </cdr:relSizeAnchor>
  <cdr:relSizeAnchor xmlns:cdr="http://schemas.openxmlformats.org/drawingml/2006/chartDrawing">
    <cdr:from>
      <cdr:x>0</cdr:x>
      <cdr:y>0</cdr:y>
    </cdr:from>
    <cdr:to>
      <cdr:x>0.00433</cdr:x>
      <cdr:y>0.00623</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0.00433</cdr:x>
      <cdr:y>0.00623</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0.00433</cdr:x>
      <cdr:y>0.00623</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0.01982</cdr:x>
      <cdr:y>0.88808</cdr:y>
    </cdr:from>
    <cdr:to>
      <cdr:x>0.49698</cdr:x>
      <cdr:y>0.99027</cdr:y>
    </cdr:to>
    <cdr:sp macro="" textlink="">
      <cdr:nvSpPr>
        <cdr:cNvPr id="7" name="TextBox 6"/>
        <cdr:cNvSpPr txBox="1"/>
      </cdr:nvSpPr>
      <cdr:spPr>
        <a:xfrm xmlns:a="http://schemas.openxmlformats.org/drawingml/2006/main">
          <a:off x="116669" y="3476625"/>
          <a:ext cx="2808763" cy="400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800" b="1">
              <a:latin typeface="+mn-lt"/>
              <a:ea typeface="+mn-ea"/>
              <a:cs typeface="+mn-cs"/>
            </a:rPr>
            <a:t>Source: Ward's</a:t>
          </a:r>
          <a:r>
            <a:rPr lang="en-US" sz="800" b="1" baseline="0">
              <a:latin typeface="+mn-lt"/>
              <a:ea typeface="+mn-ea"/>
              <a:cs typeface="+mn-cs"/>
            </a:rPr>
            <a:t> Automotive Group &amp; va</a:t>
          </a:r>
          <a:r>
            <a:rPr lang="en-US" sz="800" b="1">
              <a:latin typeface="+mn-lt"/>
              <a:ea typeface="+mn-ea"/>
              <a:cs typeface="+mn-cs"/>
            </a:rPr>
            <a:t>rious</a:t>
          </a:r>
          <a:r>
            <a:rPr lang="en-US" sz="800" b="1" baseline="0">
              <a:latin typeface="+mn-lt"/>
              <a:ea typeface="+mn-ea"/>
              <a:cs typeface="+mn-cs"/>
            </a:rPr>
            <a:t> national auto</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800" b="1" baseline="0">
              <a:latin typeface="+mn-lt"/>
              <a:ea typeface="+mn-ea"/>
              <a:cs typeface="+mn-cs"/>
            </a:rPr>
            <a:t>association data</a:t>
          </a:r>
          <a:r>
            <a:rPr lang="en-US" sz="1100" b="1" baseline="0">
              <a:latin typeface="+mn-lt"/>
              <a:ea typeface="+mn-ea"/>
              <a:cs typeface="+mn-cs"/>
            </a:rPr>
            <a:t>  </a:t>
          </a:r>
          <a:endParaRPr lang="en-US" sz="1100" b="1">
            <a:latin typeface="+mn-lt"/>
            <a:ea typeface="+mn-ea"/>
            <a:cs typeface="+mn-cs"/>
          </a:endParaRPr>
        </a:p>
        <a:p xmlns:a="http://schemas.openxmlformats.org/drawingml/2006/main">
          <a:endParaRPr lang="en-US" sz="1100"/>
        </a:p>
      </cdr:txBody>
    </cdr:sp>
  </cdr:relSizeAnchor>
  <cdr:relSizeAnchor xmlns:cdr="http://schemas.openxmlformats.org/drawingml/2006/chartDrawing">
    <cdr:from>
      <cdr:x>0.56311</cdr:x>
      <cdr:y>0.92214</cdr:y>
    </cdr:from>
    <cdr:to>
      <cdr:x>0.95793</cdr:x>
      <cdr:y>0.95864</cdr:y>
    </cdr:to>
    <cdr:sp macro="" textlink="">
      <cdr:nvSpPr>
        <cdr:cNvPr id="8" name="TextBox 7"/>
        <cdr:cNvSpPr txBox="1"/>
      </cdr:nvSpPr>
      <cdr:spPr>
        <a:xfrm xmlns:a="http://schemas.openxmlformats.org/drawingml/2006/main">
          <a:off x="3314699" y="3609975"/>
          <a:ext cx="2324100" cy="142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b="1"/>
            <a:t>* OECD markets with one-million or</a:t>
          </a:r>
          <a:r>
            <a:rPr lang="en-US" sz="800" b="1" baseline="0"/>
            <a:t> more sales</a:t>
          </a:r>
        </a:p>
        <a:p xmlns:a="http://schemas.openxmlformats.org/drawingml/2006/main">
          <a:endParaRPr lang="en-US" sz="8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3168" tIns="46584" rIns="93168" bIns="46584"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5265738" y="0"/>
            <a:ext cx="4029075" cy="350838"/>
          </a:xfrm>
          <a:prstGeom prst="rect">
            <a:avLst/>
          </a:prstGeom>
        </p:spPr>
        <p:txBody>
          <a:bodyPr vert="horz" lIns="93168" tIns="46584" rIns="93168" bIns="46584" rtlCol="0"/>
          <a:lstStyle>
            <a:lvl1pPr algn="r" fontAlgn="auto">
              <a:spcBef>
                <a:spcPts val="0"/>
              </a:spcBef>
              <a:spcAft>
                <a:spcPts val="0"/>
              </a:spcAft>
              <a:defRPr sz="1200" smtClean="0">
                <a:latin typeface="+mn-lt"/>
              </a:defRPr>
            </a:lvl1pPr>
          </a:lstStyle>
          <a:p>
            <a:pPr>
              <a:defRPr/>
            </a:pPr>
            <a:fld id="{3305314D-104D-4F35-8F44-E0B8321590CF}" type="datetimeFigureOut">
              <a:rPr lang="en-US"/>
              <a:pPr>
                <a:defRPr/>
              </a:pPr>
              <a:t>1/23/12</a:t>
            </a:fld>
            <a:endParaRPr lang="en-US" dirty="0"/>
          </a:p>
        </p:txBody>
      </p:sp>
      <p:sp>
        <p:nvSpPr>
          <p:cNvPr id="4" name="Footer Placeholder 3"/>
          <p:cNvSpPr>
            <a:spLocks noGrp="1"/>
          </p:cNvSpPr>
          <p:nvPr>
            <p:ph type="ftr" sz="quarter" idx="2"/>
          </p:nvPr>
        </p:nvSpPr>
        <p:spPr>
          <a:xfrm>
            <a:off x="0" y="6657975"/>
            <a:ext cx="4029075" cy="350838"/>
          </a:xfrm>
          <a:prstGeom prst="rect">
            <a:avLst/>
          </a:prstGeom>
        </p:spPr>
        <p:txBody>
          <a:bodyPr vert="horz" lIns="93168" tIns="46584" rIns="93168" bIns="46584" rtlCol="0" anchor="b"/>
          <a:lstStyle>
            <a:lvl1pPr algn="l" fontAlgn="auto">
              <a:spcBef>
                <a:spcPts val="0"/>
              </a:spcBef>
              <a:spcAft>
                <a:spcPts val="0"/>
              </a:spcAft>
              <a:defRPr sz="1200" dirty="0">
                <a:latin typeface="+mn-lt"/>
              </a:defRPr>
            </a:lvl1pPr>
          </a:lstStyle>
          <a:p>
            <a:pPr>
              <a:defRPr/>
            </a:pPr>
            <a:endParaRPr lang="en-US"/>
          </a:p>
        </p:txBody>
      </p:sp>
      <p:sp>
        <p:nvSpPr>
          <p:cNvPr id="5" name="Slide Number Placeholder 4"/>
          <p:cNvSpPr>
            <a:spLocks noGrp="1"/>
          </p:cNvSpPr>
          <p:nvPr>
            <p:ph type="sldNum" sz="quarter" idx="3"/>
          </p:nvPr>
        </p:nvSpPr>
        <p:spPr>
          <a:xfrm>
            <a:off x="5265738" y="6657975"/>
            <a:ext cx="4029075" cy="350838"/>
          </a:xfrm>
          <a:prstGeom prst="rect">
            <a:avLst/>
          </a:prstGeom>
        </p:spPr>
        <p:txBody>
          <a:bodyPr vert="horz" lIns="93168" tIns="46584" rIns="93168" bIns="46584" rtlCol="0" anchor="b"/>
          <a:lstStyle>
            <a:lvl1pPr algn="r" fontAlgn="auto">
              <a:spcBef>
                <a:spcPts val="0"/>
              </a:spcBef>
              <a:spcAft>
                <a:spcPts val="0"/>
              </a:spcAft>
              <a:defRPr sz="1200" smtClean="0">
                <a:latin typeface="+mn-lt"/>
              </a:defRPr>
            </a:lvl1pPr>
          </a:lstStyle>
          <a:p>
            <a:pPr>
              <a:defRPr/>
            </a:pPr>
            <a:fld id="{B2ADC374-128C-4CF9-97A3-663FBDB82BE1}" type="slidenum">
              <a:rPr lang="en-US"/>
              <a:pPr>
                <a:defRPr/>
              </a:pPr>
              <a:t>‹#›</a:t>
            </a:fld>
            <a:endParaRPr lang="en-US" dirty="0"/>
          </a:p>
        </p:txBody>
      </p:sp>
    </p:spTree>
    <p:extLst>
      <p:ext uri="{BB962C8B-B14F-4D97-AF65-F5344CB8AC3E}">
        <p14:creationId xmlns:p14="http://schemas.microsoft.com/office/powerpoint/2010/main" val="2550938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3168" tIns="46584" rIns="93168" bIns="46584"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3168" tIns="46584" rIns="93168" bIns="46584" rtlCol="0"/>
          <a:lstStyle>
            <a:lvl1pPr algn="r" fontAlgn="auto">
              <a:spcBef>
                <a:spcPts val="0"/>
              </a:spcBef>
              <a:spcAft>
                <a:spcPts val="0"/>
              </a:spcAft>
              <a:defRPr sz="1200" smtClean="0">
                <a:latin typeface="+mn-lt"/>
              </a:defRPr>
            </a:lvl1pPr>
          </a:lstStyle>
          <a:p>
            <a:pPr>
              <a:defRPr/>
            </a:pPr>
            <a:fld id="{52631AAE-3114-4716-835D-EBB80EC3ED05}" type="datetimeFigureOut">
              <a:rPr lang="en-US"/>
              <a:pPr>
                <a:defRPr/>
              </a:pPr>
              <a:t>1/23/12</a:t>
            </a:fld>
            <a:endParaRPr lang="en-US" dirty="0"/>
          </a:p>
        </p:txBody>
      </p:sp>
      <p:sp>
        <p:nvSpPr>
          <p:cNvPr id="4" name="Slide Image Placeholder 3"/>
          <p:cNvSpPr>
            <a:spLocks noGrp="1" noRot="1" noChangeAspect="1"/>
          </p:cNvSpPr>
          <p:nvPr>
            <p:ph type="sldImg" idx="2"/>
          </p:nvPr>
        </p:nvSpPr>
        <p:spPr>
          <a:xfrm>
            <a:off x="2897188" y="527050"/>
            <a:ext cx="3502025" cy="2627313"/>
          </a:xfrm>
          <a:prstGeom prst="rect">
            <a:avLst/>
          </a:prstGeom>
          <a:noFill/>
          <a:ln w="12700">
            <a:solidFill>
              <a:prstClr val="black"/>
            </a:solidFill>
          </a:ln>
        </p:spPr>
        <p:txBody>
          <a:bodyPr vert="horz" lIns="93168" tIns="46584" rIns="93168" bIns="46584" rtlCol="0" anchor="ctr"/>
          <a:lstStyle/>
          <a:p>
            <a:pPr lvl="0"/>
            <a:endParaRPr lang="en-US" noProof="0" dirty="0"/>
          </a:p>
        </p:txBody>
      </p:sp>
      <p:sp>
        <p:nvSpPr>
          <p:cNvPr id="5" name="Notes Placeholder 4"/>
          <p:cNvSpPr>
            <a:spLocks noGrp="1"/>
          </p:cNvSpPr>
          <p:nvPr>
            <p:ph type="body" sz="quarter" idx="3"/>
          </p:nvPr>
        </p:nvSpPr>
        <p:spPr>
          <a:xfrm>
            <a:off x="930275" y="3330575"/>
            <a:ext cx="7435850" cy="3154363"/>
          </a:xfrm>
          <a:prstGeom prst="rect">
            <a:avLst/>
          </a:prstGeom>
        </p:spPr>
        <p:txBody>
          <a:bodyPr vert="horz" lIns="93168" tIns="46584" rIns="93168" bIns="4658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657975"/>
            <a:ext cx="4029075" cy="350838"/>
          </a:xfrm>
          <a:prstGeom prst="rect">
            <a:avLst/>
          </a:prstGeom>
        </p:spPr>
        <p:txBody>
          <a:bodyPr vert="horz" lIns="93168" tIns="46584" rIns="93168" bIns="46584"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5265738" y="6657975"/>
            <a:ext cx="4029075" cy="350838"/>
          </a:xfrm>
          <a:prstGeom prst="rect">
            <a:avLst/>
          </a:prstGeom>
        </p:spPr>
        <p:txBody>
          <a:bodyPr vert="horz" lIns="93168" tIns="46584" rIns="93168" bIns="46584" rtlCol="0" anchor="b"/>
          <a:lstStyle>
            <a:lvl1pPr algn="r" fontAlgn="auto">
              <a:spcBef>
                <a:spcPts val="0"/>
              </a:spcBef>
              <a:spcAft>
                <a:spcPts val="0"/>
              </a:spcAft>
              <a:defRPr sz="1200" smtClean="0">
                <a:latin typeface="+mn-lt"/>
              </a:defRPr>
            </a:lvl1pPr>
          </a:lstStyle>
          <a:p>
            <a:pPr>
              <a:defRPr/>
            </a:pPr>
            <a:fld id="{7631291B-74FF-45A6-B1DD-42E49F398D74}" type="slidenum">
              <a:rPr lang="en-US"/>
              <a:pPr>
                <a:defRPr/>
              </a:pPr>
              <a:t>‹#›</a:t>
            </a:fld>
            <a:endParaRPr lang="en-US" dirty="0"/>
          </a:p>
        </p:txBody>
      </p:sp>
    </p:spTree>
    <p:extLst>
      <p:ext uri="{BB962C8B-B14F-4D97-AF65-F5344CB8AC3E}">
        <p14:creationId xmlns:p14="http://schemas.microsoft.com/office/powerpoint/2010/main" val="364508995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Excel_97_-_2004_Worksheet1.xls"/><Relationship Id="rId5" Type="http://schemas.openxmlformats.org/officeDocument/2006/relationships/image" Target="../media/image2.png"/><Relationship Id="rId6" Type="http://schemas.openxmlformats.org/officeDocument/2006/relationships/oleObject" Target="../embeddings/oleObject2.bin"/><Relationship Id="rId7" Type="http://schemas.openxmlformats.org/officeDocument/2006/relationships/oleObject" Target="../embeddings/Microsoft_Excel_97_-_2004_Worksheet2.xls"/><Relationship Id="rId8"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8" descr="aapc.jpg"/>
          <p:cNvPicPr>
            <a:picLocks noChangeAspect="1"/>
          </p:cNvPicPr>
          <p:nvPr userDrawn="1"/>
        </p:nvPicPr>
        <p:blipFill>
          <a:blip r:embed="rId2" cstate="print"/>
          <a:srcRect/>
          <a:stretch>
            <a:fillRect/>
          </a:stretch>
        </p:blipFill>
        <p:spPr bwMode="auto">
          <a:xfrm>
            <a:off x="6096000" y="5715000"/>
            <a:ext cx="2705100" cy="466725"/>
          </a:xfrm>
          <a:prstGeom prst="rect">
            <a:avLst/>
          </a:prstGeom>
          <a:noFill/>
          <a:ln w="9525">
            <a:noFill/>
            <a:miter lim="800000"/>
            <a:headEnd/>
            <a:tailEnd/>
          </a:ln>
        </p:spPr>
      </p:pic>
      <p:sp>
        <p:nvSpPr>
          <p:cNvPr id="5" name="TextBox 2"/>
          <p:cNvSpPr txBox="1"/>
          <p:nvPr userDrawn="1"/>
        </p:nvSpPr>
        <p:spPr>
          <a:xfrm>
            <a:off x="8001000" y="6411913"/>
            <a:ext cx="838200" cy="369887"/>
          </a:xfrm>
          <a:prstGeom prst="rect">
            <a:avLst/>
          </a:prstGeom>
          <a:noFill/>
        </p:spPr>
        <p:txBody>
          <a:bodyPr>
            <a:spAutoFit/>
          </a:bodyPr>
          <a:lstStyle/>
          <a:p>
            <a:pPr fontAlgn="auto">
              <a:spcBef>
                <a:spcPts val="0"/>
              </a:spcBef>
              <a:spcAft>
                <a:spcPts val="0"/>
              </a:spcAft>
              <a:defRPr/>
            </a:pPr>
            <a:r>
              <a:rPr lang="en-US" dirty="0">
                <a:latin typeface="+mn-lt"/>
              </a:rPr>
              <a:t>DRAFT</a:t>
            </a:r>
          </a:p>
        </p:txBody>
      </p:sp>
      <p:sp>
        <p:nvSpPr>
          <p:cNvPr id="2" name="Title 1"/>
          <p:cNvSpPr>
            <a:spLocks noGrp="1"/>
          </p:cNvSpPr>
          <p:nvPr>
            <p:ph type="title"/>
          </p:nvPr>
        </p:nvSpPr>
        <p:spPr>
          <a:xfrm>
            <a:off x="3200400" y="2514600"/>
            <a:ext cx="5562600" cy="1219200"/>
          </a:xfrm>
        </p:spPr>
        <p:txBody>
          <a:bodyPr>
            <a:normAutofit/>
          </a:bodyPr>
          <a:lstStyle>
            <a:lvl1pPr>
              <a:defRPr sz="3600">
                <a:solidFill>
                  <a:schemeClr val="bg1"/>
                </a:solidFill>
              </a:defRPr>
            </a:lvl1pPr>
          </a:lstStyle>
          <a:p>
            <a:r>
              <a:rPr lang="en-US" dirty="0" smtClean="0"/>
              <a:t>Click to edit Master title </a:t>
            </a:r>
            <a:endParaRPr lang="en-US" dirty="0"/>
          </a:p>
        </p:txBody>
      </p:sp>
      <p:sp>
        <p:nvSpPr>
          <p:cNvPr id="12" name="Text Placeholder 11"/>
          <p:cNvSpPr>
            <a:spLocks noGrp="1"/>
          </p:cNvSpPr>
          <p:nvPr>
            <p:ph type="body" sz="quarter" idx="10"/>
          </p:nvPr>
        </p:nvSpPr>
        <p:spPr>
          <a:xfrm>
            <a:off x="6379192" y="4405952"/>
            <a:ext cx="2362200" cy="304800"/>
          </a:xfrm>
        </p:spPr>
        <p:txBody>
          <a:bodyPr>
            <a:noAutofit/>
          </a:bodyPr>
          <a:lstStyle>
            <a:lvl1pPr algn="r">
              <a:buFontTx/>
              <a:buNone/>
              <a:defRPr sz="2000">
                <a:solidFill>
                  <a:schemeClr val="bg1"/>
                </a:solidFill>
              </a:defRPr>
            </a:lvl1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Analysis Slide">
    <p:spTree>
      <p:nvGrpSpPr>
        <p:cNvPr id="1" name=""/>
        <p:cNvGrpSpPr/>
        <p:nvPr/>
      </p:nvGrpSpPr>
      <p:grpSpPr>
        <a:xfrm>
          <a:off x="0" y="0"/>
          <a:ext cx="0" cy="0"/>
          <a:chOff x="0" y="0"/>
          <a:chExt cx="0" cy="0"/>
        </a:xfrm>
      </p:grpSpPr>
      <p:cxnSp>
        <p:nvCxnSpPr>
          <p:cNvPr id="4" name="Straight Connector 8"/>
          <p:cNvCxnSpPr/>
          <p:nvPr userDrawn="1"/>
        </p:nvCxnSpPr>
        <p:spPr>
          <a:xfrm>
            <a:off x="327025" y="955675"/>
            <a:ext cx="8485188" cy="1588"/>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14"/>
          <p:cNvSpPr txBox="1"/>
          <p:nvPr userDrawn="1"/>
        </p:nvSpPr>
        <p:spPr>
          <a:xfrm>
            <a:off x="-15875" y="6607175"/>
            <a:ext cx="1817688" cy="260350"/>
          </a:xfrm>
          <a:prstGeom prst="rect">
            <a:avLst/>
          </a:prstGeom>
          <a:noFill/>
        </p:spPr>
        <p:txBody>
          <a:bodyPr>
            <a:spAutoFit/>
          </a:bodyPr>
          <a:lstStyle/>
          <a:p>
            <a:pPr fontAlgn="auto">
              <a:spcBef>
                <a:spcPts val="0"/>
              </a:spcBef>
              <a:spcAft>
                <a:spcPts val="0"/>
              </a:spcAft>
              <a:defRPr/>
            </a:pPr>
            <a:fld id="{168923B3-3BF9-4376-BAA2-8C33F3B38B42}" type="slidenum">
              <a:rPr lang="en-US" sz="1150" b="1">
                <a:latin typeface="+mn-lt"/>
              </a:rPr>
              <a:pPr fontAlgn="auto">
                <a:spcBef>
                  <a:spcPts val="0"/>
                </a:spcBef>
                <a:spcAft>
                  <a:spcPts val="0"/>
                </a:spcAft>
                <a:defRPr/>
              </a:pPr>
              <a:t>‹#›</a:t>
            </a:fld>
            <a:endParaRPr lang="en-US" sz="1150" b="1" dirty="0">
              <a:latin typeface="+mn-lt"/>
            </a:endParaRPr>
          </a:p>
        </p:txBody>
      </p:sp>
      <p:sp>
        <p:nvSpPr>
          <p:cNvPr id="6" name="TextBox 6"/>
          <p:cNvSpPr txBox="1"/>
          <p:nvPr userDrawn="1"/>
        </p:nvSpPr>
        <p:spPr>
          <a:xfrm>
            <a:off x="8305800" y="6400800"/>
            <a:ext cx="838200" cy="369888"/>
          </a:xfrm>
          <a:prstGeom prst="rect">
            <a:avLst/>
          </a:prstGeom>
          <a:noFill/>
        </p:spPr>
        <p:txBody>
          <a:bodyPr>
            <a:spAutoFit/>
          </a:bodyPr>
          <a:lstStyle/>
          <a:p>
            <a:pPr fontAlgn="auto">
              <a:spcBef>
                <a:spcPts val="0"/>
              </a:spcBef>
              <a:spcAft>
                <a:spcPts val="0"/>
              </a:spcAft>
              <a:defRPr/>
            </a:pPr>
            <a:r>
              <a:rPr lang="en-US" dirty="0">
                <a:latin typeface="+mn-lt"/>
              </a:rPr>
              <a:t>DRAFT</a:t>
            </a:r>
          </a:p>
        </p:txBody>
      </p:sp>
      <p:sp>
        <p:nvSpPr>
          <p:cNvPr id="24" name="Title Placeholder 1"/>
          <p:cNvSpPr>
            <a:spLocks noGrp="1"/>
          </p:cNvSpPr>
          <p:nvPr>
            <p:ph type="title"/>
          </p:nvPr>
        </p:nvSpPr>
        <p:spPr>
          <a:xfrm>
            <a:off x="242248" y="312760"/>
            <a:ext cx="8520752" cy="609600"/>
          </a:xfrm>
          <a:prstGeom prst="rect">
            <a:avLst/>
          </a:prstGeom>
        </p:spPr>
        <p:txBody>
          <a:bodyPr rtlCol="0">
            <a:normAutofit/>
          </a:bodyPr>
          <a:lstStyle>
            <a:lvl1pPr algn="l">
              <a:defRPr/>
            </a:lvl1pPr>
          </a:lstStyle>
          <a:p>
            <a:r>
              <a:rPr lang="en-US" dirty="0" smtClean="0"/>
              <a:t>Click to edit Master title style</a:t>
            </a:r>
            <a:endParaRPr lang="en-US" dirty="0"/>
          </a:p>
        </p:txBody>
      </p:sp>
      <p:sp>
        <p:nvSpPr>
          <p:cNvPr id="19" name="Text Placeholder 18"/>
          <p:cNvSpPr>
            <a:spLocks noGrp="1"/>
          </p:cNvSpPr>
          <p:nvPr>
            <p:ph type="body" sz="quarter" idx="11"/>
          </p:nvPr>
        </p:nvSpPr>
        <p:spPr>
          <a:xfrm>
            <a:off x="201304" y="1039504"/>
            <a:ext cx="8624248"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Slide">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8229600" cy="1143000"/>
          </a:xfrm>
        </p:spPr>
        <p:txBody>
          <a:bodyPr>
            <a:normAutofit/>
          </a:bodyPr>
          <a:lstStyle>
            <a:lvl1pPr>
              <a:defRPr sz="3200"/>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or Guide Slide">
    <p:spTree>
      <p:nvGrpSpPr>
        <p:cNvPr id="1" name=""/>
        <p:cNvGrpSpPr/>
        <p:nvPr/>
      </p:nvGrpSpPr>
      <p:grpSpPr>
        <a:xfrm>
          <a:off x="0" y="0"/>
          <a:ext cx="0" cy="0"/>
          <a:chOff x="0" y="0"/>
          <a:chExt cx="0" cy="0"/>
        </a:xfrm>
      </p:grpSpPr>
      <p:cxnSp>
        <p:nvCxnSpPr>
          <p:cNvPr id="2" name="Straight Connector 8"/>
          <p:cNvCxnSpPr/>
          <p:nvPr userDrawn="1"/>
        </p:nvCxnSpPr>
        <p:spPr>
          <a:xfrm>
            <a:off x="327025" y="955675"/>
            <a:ext cx="8485188" cy="1588"/>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15"/>
          <p:cNvSpPr txBox="1"/>
          <p:nvPr userDrawn="1"/>
        </p:nvSpPr>
        <p:spPr>
          <a:xfrm>
            <a:off x="234950" y="387350"/>
            <a:ext cx="8375650" cy="492125"/>
          </a:xfrm>
          <a:prstGeom prst="rect">
            <a:avLst/>
          </a:prstGeom>
          <a:noFill/>
        </p:spPr>
        <p:txBody>
          <a:bodyPr>
            <a:spAutoFit/>
          </a:bodyPr>
          <a:lstStyle/>
          <a:p>
            <a:pPr fontAlgn="auto">
              <a:spcBef>
                <a:spcPts val="0"/>
              </a:spcBef>
              <a:spcAft>
                <a:spcPts val="0"/>
              </a:spcAft>
              <a:defRPr/>
            </a:pPr>
            <a:r>
              <a:rPr lang="en-US" sz="2600" b="1" dirty="0">
                <a:latin typeface="+mj-lt"/>
              </a:rPr>
              <a:t>COLOR GUIDE</a:t>
            </a:r>
          </a:p>
        </p:txBody>
      </p:sp>
      <p:sp>
        <p:nvSpPr>
          <p:cNvPr id="4" name="Rectangle 9"/>
          <p:cNvSpPr/>
          <p:nvPr userDrawn="1"/>
        </p:nvSpPr>
        <p:spPr>
          <a:xfrm>
            <a:off x="457200" y="1371600"/>
            <a:ext cx="990600" cy="914400"/>
          </a:xfrm>
          <a:prstGeom prst="rect">
            <a:avLst/>
          </a:prstGeom>
          <a:solidFill>
            <a:srgbClr val="4060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extBox 10"/>
          <p:cNvSpPr txBox="1"/>
          <p:nvPr userDrawn="1"/>
        </p:nvSpPr>
        <p:spPr>
          <a:xfrm>
            <a:off x="1509713" y="1373188"/>
            <a:ext cx="2362200" cy="954087"/>
          </a:xfrm>
          <a:prstGeom prst="rect">
            <a:avLst/>
          </a:prstGeom>
          <a:noFill/>
        </p:spPr>
        <p:txBody>
          <a:bodyPr>
            <a:spAutoFit/>
          </a:bodyPr>
          <a:lstStyle/>
          <a:p>
            <a:pPr fontAlgn="auto">
              <a:spcBef>
                <a:spcPts val="0"/>
              </a:spcBef>
              <a:spcAft>
                <a:spcPts val="0"/>
              </a:spcAft>
              <a:defRPr/>
            </a:pPr>
            <a:r>
              <a:rPr lang="en-US" sz="1400" dirty="0">
                <a:latin typeface="+mn-lt"/>
              </a:rPr>
              <a:t>Detroit Blue</a:t>
            </a:r>
          </a:p>
          <a:p>
            <a:pPr fontAlgn="auto">
              <a:spcBef>
                <a:spcPts val="0"/>
              </a:spcBef>
              <a:spcAft>
                <a:spcPts val="0"/>
              </a:spcAft>
              <a:defRPr/>
            </a:pPr>
            <a:r>
              <a:rPr lang="en-US" sz="1400" i="1" dirty="0">
                <a:latin typeface="+mn-lt"/>
              </a:rPr>
              <a:t>R: 64</a:t>
            </a:r>
          </a:p>
          <a:p>
            <a:pPr fontAlgn="auto">
              <a:spcBef>
                <a:spcPts val="0"/>
              </a:spcBef>
              <a:spcAft>
                <a:spcPts val="0"/>
              </a:spcAft>
              <a:defRPr/>
            </a:pPr>
            <a:r>
              <a:rPr lang="en-US" sz="1400" i="1" dirty="0">
                <a:latin typeface="+mn-lt"/>
              </a:rPr>
              <a:t>G: 96</a:t>
            </a:r>
          </a:p>
          <a:p>
            <a:pPr fontAlgn="auto">
              <a:spcBef>
                <a:spcPts val="0"/>
              </a:spcBef>
              <a:spcAft>
                <a:spcPts val="0"/>
              </a:spcAft>
              <a:defRPr/>
            </a:pPr>
            <a:r>
              <a:rPr lang="en-US" sz="1400" i="1" dirty="0">
                <a:latin typeface="+mn-lt"/>
              </a:rPr>
              <a:t>B: 163</a:t>
            </a:r>
          </a:p>
        </p:txBody>
      </p:sp>
      <p:sp>
        <p:nvSpPr>
          <p:cNvPr id="6" name="Rectangle 11"/>
          <p:cNvSpPr/>
          <p:nvPr userDrawn="1"/>
        </p:nvSpPr>
        <p:spPr>
          <a:xfrm>
            <a:off x="3048000" y="1371600"/>
            <a:ext cx="990600" cy="914400"/>
          </a:xfrm>
          <a:prstGeom prst="rect">
            <a:avLst/>
          </a:prstGeom>
          <a:solidFill>
            <a:srgbClr val="96BD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13"/>
          <p:cNvSpPr txBox="1"/>
          <p:nvPr userDrawn="1"/>
        </p:nvSpPr>
        <p:spPr>
          <a:xfrm>
            <a:off x="4114800" y="1373188"/>
            <a:ext cx="2362200" cy="954087"/>
          </a:xfrm>
          <a:prstGeom prst="rect">
            <a:avLst/>
          </a:prstGeom>
          <a:noFill/>
        </p:spPr>
        <p:txBody>
          <a:bodyPr>
            <a:spAutoFit/>
          </a:bodyPr>
          <a:lstStyle/>
          <a:p>
            <a:pPr fontAlgn="auto">
              <a:spcBef>
                <a:spcPts val="0"/>
              </a:spcBef>
              <a:spcAft>
                <a:spcPts val="0"/>
              </a:spcAft>
              <a:defRPr/>
            </a:pPr>
            <a:r>
              <a:rPr lang="en-US" sz="1400" dirty="0">
                <a:latin typeface="+mn-lt"/>
              </a:rPr>
              <a:t>Detroit Contrast Blue</a:t>
            </a:r>
          </a:p>
          <a:p>
            <a:pPr fontAlgn="auto">
              <a:spcBef>
                <a:spcPts val="0"/>
              </a:spcBef>
              <a:spcAft>
                <a:spcPts val="0"/>
              </a:spcAft>
              <a:defRPr/>
            </a:pPr>
            <a:r>
              <a:rPr lang="en-US" sz="1400" i="1" dirty="0">
                <a:latin typeface="+mn-lt"/>
              </a:rPr>
              <a:t>R: 150</a:t>
            </a:r>
          </a:p>
          <a:p>
            <a:pPr fontAlgn="auto">
              <a:spcBef>
                <a:spcPts val="0"/>
              </a:spcBef>
              <a:spcAft>
                <a:spcPts val="0"/>
              </a:spcAft>
              <a:defRPr/>
            </a:pPr>
            <a:r>
              <a:rPr lang="en-US" sz="1400" i="1" dirty="0">
                <a:latin typeface="+mn-lt"/>
              </a:rPr>
              <a:t>G: 189</a:t>
            </a:r>
          </a:p>
          <a:p>
            <a:pPr fontAlgn="auto">
              <a:spcBef>
                <a:spcPts val="0"/>
              </a:spcBef>
              <a:spcAft>
                <a:spcPts val="0"/>
              </a:spcAft>
              <a:defRPr/>
            </a:pPr>
            <a:r>
              <a:rPr lang="en-US" sz="1400" i="1" dirty="0">
                <a:latin typeface="+mn-lt"/>
              </a:rPr>
              <a:t>B: 220</a:t>
            </a:r>
          </a:p>
        </p:txBody>
      </p:sp>
      <p:sp>
        <p:nvSpPr>
          <p:cNvPr id="8" name="Rectangle 17"/>
          <p:cNvSpPr/>
          <p:nvPr userDrawn="1"/>
        </p:nvSpPr>
        <p:spPr>
          <a:xfrm>
            <a:off x="457200" y="2778125"/>
            <a:ext cx="990600" cy="914400"/>
          </a:xfrm>
          <a:prstGeom prst="rect">
            <a:avLst/>
          </a:prstGeom>
          <a:solidFill>
            <a:srgbClr val="DCDD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extBox 18"/>
          <p:cNvSpPr txBox="1"/>
          <p:nvPr userDrawn="1"/>
        </p:nvSpPr>
        <p:spPr>
          <a:xfrm>
            <a:off x="1509713" y="2779713"/>
            <a:ext cx="2362200" cy="954087"/>
          </a:xfrm>
          <a:prstGeom prst="rect">
            <a:avLst/>
          </a:prstGeom>
          <a:noFill/>
        </p:spPr>
        <p:txBody>
          <a:bodyPr>
            <a:spAutoFit/>
          </a:bodyPr>
          <a:lstStyle/>
          <a:p>
            <a:pPr fontAlgn="auto">
              <a:spcBef>
                <a:spcPts val="0"/>
              </a:spcBef>
              <a:spcAft>
                <a:spcPts val="0"/>
              </a:spcAft>
              <a:defRPr/>
            </a:pPr>
            <a:r>
              <a:rPr lang="en-US" sz="1400" dirty="0">
                <a:latin typeface="+mn-lt"/>
              </a:rPr>
              <a:t>Foreign Gray</a:t>
            </a:r>
          </a:p>
          <a:p>
            <a:pPr fontAlgn="auto">
              <a:spcBef>
                <a:spcPts val="0"/>
              </a:spcBef>
              <a:spcAft>
                <a:spcPts val="0"/>
              </a:spcAft>
              <a:defRPr/>
            </a:pPr>
            <a:r>
              <a:rPr lang="en-US" sz="1400" i="1" dirty="0">
                <a:latin typeface="+mn-lt"/>
              </a:rPr>
              <a:t>R: 200</a:t>
            </a:r>
          </a:p>
          <a:p>
            <a:pPr fontAlgn="auto">
              <a:spcBef>
                <a:spcPts val="0"/>
              </a:spcBef>
              <a:spcAft>
                <a:spcPts val="0"/>
              </a:spcAft>
              <a:defRPr/>
            </a:pPr>
            <a:r>
              <a:rPr lang="en-US" sz="1400" i="1" dirty="0">
                <a:latin typeface="+mn-lt"/>
              </a:rPr>
              <a:t>G: 221</a:t>
            </a:r>
          </a:p>
          <a:p>
            <a:pPr fontAlgn="auto">
              <a:spcBef>
                <a:spcPts val="0"/>
              </a:spcBef>
              <a:spcAft>
                <a:spcPts val="0"/>
              </a:spcAft>
              <a:defRPr/>
            </a:pPr>
            <a:r>
              <a:rPr lang="en-US" sz="1400" i="1" dirty="0">
                <a:latin typeface="+mn-lt"/>
              </a:rPr>
              <a:t>B: 222</a:t>
            </a:r>
          </a:p>
        </p:txBody>
      </p:sp>
      <p:sp>
        <p:nvSpPr>
          <p:cNvPr id="10" name="Rectangle 19"/>
          <p:cNvSpPr/>
          <p:nvPr userDrawn="1"/>
        </p:nvSpPr>
        <p:spPr>
          <a:xfrm>
            <a:off x="3048000" y="2778125"/>
            <a:ext cx="990600" cy="914400"/>
          </a:xfrm>
          <a:prstGeom prst="rect">
            <a:avLst/>
          </a:prstGeom>
          <a:solidFill>
            <a:srgbClr val="F793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Box 20"/>
          <p:cNvSpPr txBox="1"/>
          <p:nvPr userDrawn="1"/>
        </p:nvSpPr>
        <p:spPr>
          <a:xfrm>
            <a:off x="4114800" y="2779713"/>
            <a:ext cx="2362200" cy="954087"/>
          </a:xfrm>
          <a:prstGeom prst="rect">
            <a:avLst/>
          </a:prstGeom>
          <a:noFill/>
        </p:spPr>
        <p:txBody>
          <a:bodyPr>
            <a:spAutoFit/>
          </a:bodyPr>
          <a:lstStyle/>
          <a:p>
            <a:pPr fontAlgn="auto">
              <a:spcBef>
                <a:spcPts val="0"/>
              </a:spcBef>
              <a:spcAft>
                <a:spcPts val="0"/>
              </a:spcAft>
              <a:defRPr/>
            </a:pPr>
            <a:r>
              <a:rPr lang="en-US" sz="1400" dirty="0">
                <a:latin typeface="+mn-lt"/>
              </a:rPr>
              <a:t>Domestic Content Orange</a:t>
            </a:r>
          </a:p>
          <a:p>
            <a:pPr fontAlgn="auto">
              <a:spcBef>
                <a:spcPts val="0"/>
              </a:spcBef>
              <a:spcAft>
                <a:spcPts val="0"/>
              </a:spcAft>
              <a:defRPr/>
            </a:pPr>
            <a:r>
              <a:rPr lang="en-US" sz="1400" i="1" dirty="0">
                <a:latin typeface="+mn-lt"/>
              </a:rPr>
              <a:t>R: 247</a:t>
            </a:r>
          </a:p>
          <a:p>
            <a:pPr fontAlgn="auto">
              <a:spcBef>
                <a:spcPts val="0"/>
              </a:spcBef>
              <a:spcAft>
                <a:spcPts val="0"/>
              </a:spcAft>
              <a:defRPr/>
            </a:pPr>
            <a:r>
              <a:rPr lang="en-US" sz="1400" i="1" dirty="0">
                <a:latin typeface="+mn-lt"/>
              </a:rPr>
              <a:t>G: 147</a:t>
            </a:r>
          </a:p>
          <a:p>
            <a:pPr fontAlgn="auto">
              <a:spcBef>
                <a:spcPts val="0"/>
              </a:spcBef>
              <a:spcAft>
                <a:spcPts val="0"/>
              </a:spcAft>
              <a:defRPr/>
            </a:pPr>
            <a:r>
              <a:rPr lang="en-US" sz="1400" i="1" dirty="0">
                <a:latin typeface="+mn-lt"/>
              </a:rPr>
              <a:t>B: 30</a:t>
            </a:r>
          </a:p>
        </p:txBody>
      </p:sp>
      <p:sp>
        <p:nvSpPr>
          <p:cNvPr id="12" name="Rectangle 21"/>
          <p:cNvSpPr/>
          <p:nvPr userDrawn="1"/>
        </p:nvSpPr>
        <p:spPr>
          <a:xfrm>
            <a:off x="457200" y="4191000"/>
            <a:ext cx="990600" cy="914400"/>
          </a:xfrm>
          <a:prstGeom prst="rect">
            <a:avLst/>
          </a:prstGeom>
          <a:solidFill>
            <a:srgbClr val="7D12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TextBox 22"/>
          <p:cNvSpPr txBox="1"/>
          <p:nvPr userDrawn="1"/>
        </p:nvSpPr>
        <p:spPr>
          <a:xfrm>
            <a:off x="1509713" y="4192588"/>
            <a:ext cx="2362200" cy="954087"/>
          </a:xfrm>
          <a:prstGeom prst="rect">
            <a:avLst/>
          </a:prstGeom>
          <a:noFill/>
        </p:spPr>
        <p:txBody>
          <a:bodyPr>
            <a:spAutoFit/>
          </a:bodyPr>
          <a:lstStyle/>
          <a:p>
            <a:pPr fontAlgn="auto">
              <a:spcBef>
                <a:spcPts val="0"/>
              </a:spcBef>
              <a:spcAft>
                <a:spcPts val="0"/>
              </a:spcAft>
              <a:defRPr/>
            </a:pPr>
            <a:r>
              <a:rPr lang="en-US" sz="1400" dirty="0">
                <a:latin typeface="+mn-lt"/>
              </a:rPr>
              <a:t>R&amp;D Purple</a:t>
            </a:r>
          </a:p>
          <a:p>
            <a:pPr fontAlgn="auto">
              <a:spcBef>
                <a:spcPts val="0"/>
              </a:spcBef>
              <a:spcAft>
                <a:spcPts val="0"/>
              </a:spcAft>
              <a:defRPr/>
            </a:pPr>
            <a:r>
              <a:rPr lang="en-US" sz="1400" i="1" dirty="0">
                <a:latin typeface="+mn-lt"/>
              </a:rPr>
              <a:t>R: 125</a:t>
            </a:r>
          </a:p>
          <a:p>
            <a:pPr fontAlgn="auto">
              <a:spcBef>
                <a:spcPts val="0"/>
              </a:spcBef>
              <a:spcAft>
                <a:spcPts val="0"/>
              </a:spcAft>
              <a:defRPr/>
            </a:pPr>
            <a:r>
              <a:rPr lang="en-US" sz="1400" i="1" dirty="0">
                <a:latin typeface="+mn-lt"/>
              </a:rPr>
              <a:t>G: 18</a:t>
            </a:r>
          </a:p>
          <a:p>
            <a:pPr fontAlgn="auto">
              <a:spcBef>
                <a:spcPts val="0"/>
              </a:spcBef>
              <a:spcAft>
                <a:spcPts val="0"/>
              </a:spcAft>
              <a:defRPr/>
            </a:pPr>
            <a:r>
              <a:rPr lang="en-US" sz="1400" i="1" dirty="0">
                <a:latin typeface="+mn-lt"/>
              </a:rPr>
              <a:t>B: 129</a:t>
            </a:r>
          </a:p>
        </p:txBody>
      </p:sp>
      <p:sp>
        <p:nvSpPr>
          <p:cNvPr id="14" name="Rectangle 23"/>
          <p:cNvSpPr/>
          <p:nvPr userDrawn="1"/>
        </p:nvSpPr>
        <p:spPr>
          <a:xfrm>
            <a:off x="3048000" y="4191000"/>
            <a:ext cx="990600" cy="914400"/>
          </a:xfrm>
          <a:prstGeom prst="rect">
            <a:avLst/>
          </a:prstGeom>
          <a:solidFill>
            <a:srgbClr val="128A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Box 24"/>
          <p:cNvSpPr txBox="1"/>
          <p:nvPr userDrawn="1"/>
        </p:nvSpPr>
        <p:spPr>
          <a:xfrm>
            <a:off x="4114800" y="4192588"/>
            <a:ext cx="2362200" cy="954087"/>
          </a:xfrm>
          <a:prstGeom prst="rect">
            <a:avLst/>
          </a:prstGeom>
          <a:noFill/>
        </p:spPr>
        <p:txBody>
          <a:bodyPr>
            <a:spAutoFit/>
          </a:bodyPr>
          <a:lstStyle/>
          <a:p>
            <a:pPr fontAlgn="auto">
              <a:spcBef>
                <a:spcPts val="0"/>
              </a:spcBef>
              <a:spcAft>
                <a:spcPts val="0"/>
              </a:spcAft>
              <a:defRPr/>
            </a:pPr>
            <a:r>
              <a:rPr lang="en-US" sz="1400" dirty="0">
                <a:latin typeface="+mn-lt"/>
              </a:rPr>
              <a:t>Assembly Plant Green</a:t>
            </a:r>
          </a:p>
          <a:p>
            <a:pPr fontAlgn="auto">
              <a:spcBef>
                <a:spcPts val="0"/>
              </a:spcBef>
              <a:spcAft>
                <a:spcPts val="0"/>
              </a:spcAft>
              <a:defRPr/>
            </a:pPr>
            <a:r>
              <a:rPr lang="en-US" sz="1400" i="1" dirty="0">
                <a:latin typeface="+mn-lt"/>
              </a:rPr>
              <a:t>R: 18</a:t>
            </a:r>
          </a:p>
          <a:p>
            <a:pPr fontAlgn="auto">
              <a:spcBef>
                <a:spcPts val="0"/>
              </a:spcBef>
              <a:spcAft>
                <a:spcPts val="0"/>
              </a:spcAft>
              <a:defRPr/>
            </a:pPr>
            <a:r>
              <a:rPr lang="en-US" sz="1400" i="1" dirty="0">
                <a:latin typeface="+mn-lt"/>
              </a:rPr>
              <a:t>G: 138</a:t>
            </a:r>
          </a:p>
          <a:p>
            <a:pPr fontAlgn="auto">
              <a:spcBef>
                <a:spcPts val="0"/>
              </a:spcBef>
              <a:spcAft>
                <a:spcPts val="0"/>
              </a:spcAft>
              <a:defRPr/>
            </a:pPr>
            <a:r>
              <a:rPr lang="en-US" sz="1400" i="1" dirty="0">
                <a:latin typeface="+mn-lt"/>
              </a:rPr>
              <a:t>B: 67</a:t>
            </a:r>
          </a:p>
        </p:txBody>
      </p:sp>
      <p:sp>
        <p:nvSpPr>
          <p:cNvPr id="16" name="Rectangle 25"/>
          <p:cNvSpPr/>
          <p:nvPr userDrawn="1"/>
        </p:nvSpPr>
        <p:spPr>
          <a:xfrm>
            <a:off x="457200" y="5562600"/>
            <a:ext cx="990600" cy="914400"/>
          </a:xfrm>
          <a:prstGeom prst="rect">
            <a:avLst/>
          </a:prstGeom>
          <a:solidFill>
            <a:srgbClr val="E820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TextBox 26"/>
          <p:cNvSpPr txBox="1"/>
          <p:nvPr userDrawn="1"/>
        </p:nvSpPr>
        <p:spPr>
          <a:xfrm>
            <a:off x="1509713" y="5564188"/>
            <a:ext cx="2362200" cy="954087"/>
          </a:xfrm>
          <a:prstGeom prst="rect">
            <a:avLst/>
          </a:prstGeom>
          <a:noFill/>
        </p:spPr>
        <p:txBody>
          <a:bodyPr>
            <a:spAutoFit/>
          </a:bodyPr>
          <a:lstStyle/>
          <a:p>
            <a:pPr fontAlgn="auto">
              <a:spcBef>
                <a:spcPts val="0"/>
              </a:spcBef>
              <a:spcAft>
                <a:spcPts val="0"/>
              </a:spcAft>
              <a:defRPr/>
            </a:pPr>
            <a:r>
              <a:rPr lang="en-US" sz="1400" dirty="0">
                <a:latin typeface="+mn-lt"/>
              </a:rPr>
              <a:t>Jobs Per Car Red</a:t>
            </a:r>
          </a:p>
          <a:p>
            <a:pPr fontAlgn="auto">
              <a:spcBef>
                <a:spcPts val="0"/>
              </a:spcBef>
              <a:spcAft>
                <a:spcPts val="0"/>
              </a:spcAft>
              <a:defRPr/>
            </a:pPr>
            <a:r>
              <a:rPr lang="en-US" sz="1400" i="1" dirty="0">
                <a:latin typeface="+mn-lt"/>
              </a:rPr>
              <a:t>R: 232</a:t>
            </a:r>
          </a:p>
          <a:p>
            <a:pPr fontAlgn="auto">
              <a:spcBef>
                <a:spcPts val="0"/>
              </a:spcBef>
              <a:spcAft>
                <a:spcPts val="0"/>
              </a:spcAft>
              <a:defRPr/>
            </a:pPr>
            <a:r>
              <a:rPr lang="en-US" sz="1400" i="1" dirty="0">
                <a:latin typeface="+mn-lt"/>
              </a:rPr>
              <a:t>G: 32</a:t>
            </a:r>
          </a:p>
          <a:p>
            <a:pPr fontAlgn="auto">
              <a:spcBef>
                <a:spcPts val="0"/>
              </a:spcBef>
              <a:spcAft>
                <a:spcPts val="0"/>
              </a:spcAft>
              <a:defRPr/>
            </a:pPr>
            <a:r>
              <a:rPr lang="en-US" sz="1400" i="1" dirty="0">
                <a:latin typeface="+mn-lt"/>
              </a:rPr>
              <a:t>B: 35</a:t>
            </a: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Styles Slide 1">
    <p:spTree>
      <p:nvGrpSpPr>
        <p:cNvPr id="1" name=""/>
        <p:cNvGrpSpPr/>
        <p:nvPr/>
      </p:nvGrpSpPr>
      <p:grpSpPr>
        <a:xfrm>
          <a:off x="0" y="0"/>
          <a:ext cx="0" cy="0"/>
          <a:chOff x="0" y="0"/>
          <a:chExt cx="0" cy="0"/>
        </a:xfrm>
      </p:grpSpPr>
      <p:cxnSp>
        <p:nvCxnSpPr>
          <p:cNvPr id="2" name="Straight Connector 8"/>
          <p:cNvCxnSpPr/>
          <p:nvPr userDrawn="1"/>
        </p:nvCxnSpPr>
        <p:spPr>
          <a:xfrm>
            <a:off x="327025" y="955675"/>
            <a:ext cx="8485188" cy="1588"/>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15"/>
          <p:cNvSpPr txBox="1"/>
          <p:nvPr userDrawn="1"/>
        </p:nvSpPr>
        <p:spPr>
          <a:xfrm>
            <a:off x="234950" y="387350"/>
            <a:ext cx="8375650" cy="492125"/>
          </a:xfrm>
          <a:prstGeom prst="rect">
            <a:avLst/>
          </a:prstGeom>
          <a:noFill/>
        </p:spPr>
        <p:txBody>
          <a:bodyPr>
            <a:spAutoFit/>
          </a:bodyPr>
          <a:lstStyle/>
          <a:p>
            <a:pPr fontAlgn="auto">
              <a:spcBef>
                <a:spcPts val="0"/>
              </a:spcBef>
              <a:spcAft>
                <a:spcPts val="0"/>
              </a:spcAft>
              <a:defRPr/>
            </a:pPr>
            <a:r>
              <a:rPr lang="en-US" sz="2600" b="1" dirty="0">
                <a:latin typeface="+mj-lt"/>
              </a:rPr>
              <a:t>SAMPLE CHART STYLES</a:t>
            </a:r>
          </a:p>
        </p:txBody>
      </p:sp>
      <p:graphicFrame>
        <p:nvGraphicFramePr>
          <p:cNvPr id="4" name="Chart 9"/>
          <p:cNvGraphicFramePr>
            <a:graphicFrameLocks/>
          </p:cNvGraphicFramePr>
          <p:nvPr/>
        </p:nvGraphicFramePr>
        <p:xfrm>
          <a:off x="254000" y="1016000"/>
          <a:ext cx="3530600" cy="2235200"/>
        </p:xfrm>
        <a:graphic>
          <a:graphicData uri="http://schemas.openxmlformats.org/presentationml/2006/ole">
            <mc:AlternateContent xmlns:mc="http://schemas.openxmlformats.org/markup-compatibility/2006">
              <mc:Choice xmlns:v="urn:schemas-microsoft-com:vml" Requires="v">
                <p:oleObj spid="_x0000_s46093" r:id="rId4" imgW="3529890" imgH="2231329" progId="Excel.Sheet.8">
                  <p:embed/>
                </p:oleObj>
              </mc:Choice>
              <mc:Fallback>
                <p:oleObj r:id="rId4" imgW="3529890" imgH="2231329" progId="Excel.Sheet.8">
                  <p:embed/>
                  <p:pic>
                    <p:nvPicPr>
                      <p:cNvPr id="0" name="Chart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016000"/>
                        <a:ext cx="3530600" cy="223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Chart 11"/>
          <p:cNvGraphicFramePr>
            <a:graphicFrameLocks/>
          </p:cNvGraphicFramePr>
          <p:nvPr/>
        </p:nvGraphicFramePr>
        <p:xfrm>
          <a:off x="3530600" y="3225800"/>
          <a:ext cx="6731000" cy="3073400"/>
        </p:xfrm>
        <a:graphic>
          <a:graphicData uri="http://schemas.openxmlformats.org/presentationml/2006/ole">
            <mc:AlternateContent xmlns:mc="http://schemas.openxmlformats.org/markup-compatibility/2006">
              <mc:Choice xmlns:v="urn:schemas-microsoft-com:vml" Requires="v">
                <p:oleObj spid="_x0000_s46094" r:id="rId7" imgW="6730567" imgH="3072650" progId="Excel.Sheet.8">
                  <p:embed/>
                </p:oleObj>
              </mc:Choice>
              <mc:Fallback>
                <p:oleObj r:id="rId7" imgW="6730567" imgH="3072650" progId="Excel.Sheet.8">
                  <p:embed/>
                  <p:pic>
                    <p:nvPicPr>
                      <p:cNvPr id="0" name="Chart 1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0600" y="3225800"/>
                        <a:ext cx="6731000" cy="307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13"/>
          <p:cNvSpPr txBox="1"/>
          <p:nvPr userDrawn="1"/>
        </p:nvSpPr>
        <p:spPr>
          <a:xfrm>
            <a:off x="4522788" y="3006725"/>
            <a:ext cx="4330700" cy="369888"/>
          </a:xfrm>
          <a:prstGeom prst="rect">
            <a:avLst/>
          </a:prstGeom>
          <a:solidFill>
            <a:sysClr val="windowText" lastClr="000000"/>
          </a:solidFill>
        </p:spPr>
        <p:txBody>
          <a:bodyPr>
            <a:spAutoFit/>
          </a:bodyPr>
          <a:lstStyle/>
          <a:p>
            <a:pPr algn="ctr" fontAlgn="auto">
              <a:spcBef>
                <a:spcPts val="0"/>
              </a:spcBef>
              <a:spcAft>
                <a:spcPts val="0"/>
              </a:spcAft>
              <a:defRPr/>
            </a:pPr>
            <a:r>
              <a:rPr lang="en-US" dirty="0">
                <a:solidFill>
                  <a:schemeClr val="bg1"/>
                </a:solidFill>
                <a:latin typeface="+mn-lt"/>
              </a:rPr>
              <a:t>Optional Header Above Chart</a:t>
            </a: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mon Graphics Storage">
    <p:spTree>
      <p:nvGrpSpPr>
        <p:cNvPr id="1" name=""/>
        <p:cNvGrpSpPr/>
        <p:nvPr/>
      </p:nvGrpSpPr>
      <p:grpSpPr>
        <a:xfrm>
          <a:off x="0" y="0"/>
          <a:ext cx="0" cy="0"/>
          <a:chOff x="0" y="0"/>
          <a:chExt cx="0" cy="0"/>
        </a:xfrm>
      </p:grpSpPr>
      <p:cxnSp>
        <p:nvCxnSpPr>
          <p:cNvPr id="2" name="Straight Connector 8"/>
          <p:cNvCxnSpPr/>
          <p:nvPr userDrawn="1"/>
        </p:nvCxnSpPr>
        <p:spPr>
          <a:xfrm>
            <a:off x="327025" y="955675"/>
            <a:ext cx="8485188" cy="1588"/>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15"/>
          <p:cNvSpPr txBox="1"/>
          <p:nvPr userDrawn="1"/>
        </p:nvSpPr>
        <p:spPr>
          <a:xfrm>
            <a:off x="234950" y="387350"/>
            <a:ext cx="8375650" cy="492125"/>
          </a:xfrm>
          <a:prstGeom prst="rect">
            <a:avLst/>
          </a:prstGeom>
          <a:noFill/>
        </p:spPr>
        <p:txBody>
          <a:bodyPr>
            <a:spAutoFit/>
          </a:bodyPr>
          <a:lstStyle/>
          <a:p>
            <a:pPr fontAlgn="auto">
              <a:spcBef>
                <a:spcPts val="0"/>
              </a:spcBef>
              <a:spcAft>
                <a:spcPts val="0"/>
              </a:spcAft>
              <a:defRPr/>
            </a:pPr>
            <a:r>
              <a:rPr lang="en-US" sz="2600" b="1" dirty="0">
                <a:latin typeface="+mj-lt"/>
              </a:rPr>
              <a:t>COMMON GRAPHICS</a:t>
            </a:r>
          </a:p>
        </p:txBody>
      </p:sp>
      <p:pic>
        <p:nvPicPr>
          <p:cNvPr id="4" name="Picture 4" descr="rd icons.jpg"/>
          <p:cNvPicPr>
            <a:picLocks noChangeAspect="1"/>
          </p:cNvPicPr>
          <p:nvPr userDrawn="1"/>
        </p:nvPicPr>
        <p:blipFill>
          <a:blip r:embed="rId2" cstate="print"/>
          <a:stretch>
            <a:fillRect/>
          </a:stretch>
        </p:blipFill>
        <p:spPr>
          <a:xfrm>
            <a:off x="4089779" y="1181100"/>
            <a:ext cx="863221" cy="876300"/>
          </a:xfrm>
          <a:prstGeom prst="ellipse">
            <a:avLst/>
          </a:prstGeom>
        </p:spPr>
      </p:pic>
      <p:pic>
        <p:nvPicPr>
          <p:cNvPr id="5" name="Picture 5" descr="investment icons.jpg"/>
          <p:cNvPicPr>
            <a:picLocks noChangeAspect="1"/>
          </p:cNvPicPr>
          <p:nvPr userDrawn="1"/>
        </p:nvPicPr>
        <p:blipFill>
          <a:blip r:embed="rId3" cstate="print"/>
          <a:stretch>
            <a:fillRect/>
          </a:stretch>
        </p:blipFill>
        <p:spPr>
          <a:xfrm>
            <a:off x="7422861" y="1181100"/>
            <a:ext cx="882939" cy="876300"/>
          </a:xfrm>
          <a:prstGeom prst="ellipse">
            <a:avLst/>
          </a:prstGeom>
        </p:spPr>
      </p:pic>
      <p:pic>
        <p:nvPicPr>
          <p:cNvPr id="6" name="Picture 7" descr="job icons.jpg"/>
          <p:cNvPicPr>
            <a:picLocks noChangeAspect="1"/>
          </p:cNvPicPr>
          <p:nvPr userDrawn="1"/>
        </p:nvPicPr>
        <p:blipFill>
          <a:blip r:embed="rId4" cstate="print"/>
          <a:stretch>
            <a:fillRect/>
          </a:stretch>
        </p:blipFill>
        <p:spPr>
          <a:xfrm>
            <a:off x="762000" y="1181099"/>
            <a:ext cx="882744" cy="876301"/>
          </a:xfrm>
          <a:prstGeom prst="ellipse">
            <a:avLst/>
          </a:prstGeom>
        </p:spPr>
      </p:pic>
      <p:pic>
        <p:nvPicPr>
          <p:cNvPr id="7" name="Picture 9" descr="jpc icons.jpg"/>
          <p:cNvPicPr>
            <a:picLocks noChangeAspect="1"/>
          </p:cNvPicPr>
          <p:nvPr userDrawn="1"/>
        </p:nvPicPr>
        <p:blipFill>
          <a:blip r:embed="rId5" cstate="print"/>
          <a:stretch>
            <a:fillRect/>
          </a:stretch>
        </p:blipFill>
        <p:spPr>
          <a:xfrm>
            <a:off x="5715000" y="1181100"/>
            <a:ext cx="876300" cy="876300"/>
          </a:xfrm>
          <a:prstGeom prst="ellipse">
            <a:avLst/>
          </a:prstGeom>
        </p:spPr>
      </p:pic>
      <p:pic>
        <p:nvPicPr>
          <p:cNvPr id="8" name="Picture 10" descr="parts incons.jpg"/>
          <p:cNvPicPr>
            <a:picLocks noChangeAspect="1"/>
          </p:cNvPicPr>
          <p:nvPr userDrawn="1"/>
        </p:nvPicPr>
        <p:blipFill>
          <a:blip r:embed="rId6" cstate="print"/>
          <a:stretch>
            <a:fillRect/>
          </a:stretch>
        </p:blipFill>
        <p:spPr>
          <a:xfrm>
            <a:off x="2438400" y="1181100"/>
            <a:ext cx="889282" cy="876300"/>
          </a:xfrm>
          <a:prstGeom prst="ellipse">
            <a:avLst/>
          </a:prstGeom>
        </p:spPr>
      </p:pic>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10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C61A7DF-D3F0-4EB8-BB5B-766ACBEE409A}" type="datetimeFigureOut">
              <a:rPr lang="en-US"/>
              <a:pPr>
                <a:defRPr/>
              </a:pPr>
              <a:t>1/23/12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defRPr>
            </a:lvl1pPr>
          </a:lstStyle>
          <a:p>
            <a:pPr>
              <a:defRPr/>
            </a:pPr>
            <a:r>
              <a:rPr lang="en-US"/>
              <a:t>DRAFT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EACC424-16F8-4CDD-8416-947B63E00FE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Lst>
  <p:txStyles>
    <p:titleStyle>
      <a:lvl1pPr algn="ctr" rtl="0" fontAlgn="base">
        <a:spcBef>
          <a:spcPct val="0"/>
        </a:spcBef>
        <a:spcAft>
          <a:spcPct val="0"/>
        </a:spcAft>
        <a:defRPr lang="en-US" sz="2600" b="1" kern="1200" dirty="0">
          <a:solidFill>
            <a:schemeClr val="tx1"/>
          </a:solidFill>
          <a:latin typeface="+mj-lt"/>
          <a:ea typeface="+mj-ea"/>
          <a:cs typeface="+mj-cs"/>
        </a:defRPr>
      </a:lvl1pPr>
      <a:lvl2pPr algn="ctr" rtl="0" fontAlgn="base">
        <a:spcBef>
          <a:spcPct val="0"/>
        </a:spcBef>
        <a:spcAft>
          <a:spcPct val="0"/>
        </a:spcAft>
        <a:defRPr sz="2600" b="1">
          <a:solidFill>
            <a:schemeClr val="tx1"/>
          </a:solidFill>
          <a:latin typeface="Calibri" pitchFamily="34" charset="0"/>
        </a:defRPr>
      </a:lvl2pPr>
      <a:lvl3pPr algn="ctr" rtl="0" fontAlgn="base">
        <a:spcBef>
          <a:spcPct val="0"/>
        </a:spcBef>
        <a:spcAft>
          <a:spcPct val="0"/>
        </a:spcAft>
        <a:defRPr sz="2600" b="1">
          <a:solidFill>
            <a:schemeClr val="tx1"/>
          </a:solidFill>
          <a:latin typeface="Calibri" pitchFamily="34" charset="0"/>
        </a:defRPr>
      </a:lvl3pPr>
      <a:lvl4pPr algn="ctr" rtl="0" fontAlgn="base">
        <a:spcBef>
          <a:spcPct val="0"/>
        </a:spcBef>
        <a:spcAft>
          <a:spcPct val="0"/>
        </a:spcAft>
        <a:defRPr sz="2600" b="1">
          <a:solidFill>
            <a:schemeClr val="tx1"/>
          </a:solidFill>
          <a:latin typeface="Calibri" pitchFamily="34" charset="0"/>
        </a:defRPr>
      </a:lvl4pPr>
      <a:lvl5pPr algn="ctr" rtl="0" fontAlgn="base">
        <a:spcBef>
          <a:spcPct val="0"/>
        </a:spcBef>
        <a:spcAft>
          <a:spcPct val="0"/>
        </a:spcAft>
        <a:defRPr sz="2600" b="1">
          <a:solidFill>
            <a:schemeClr val="tx1"/>
          </a:solidFill>
          <a:latin typeface="Calibri" pitchFamily="34" charset="0"/>
        </a:defRPr>
      </a:lvl5pPr>
      <a:lvl6pPr marL="457200" algn="ctr" rtl="0" fontAlgn="base">
        <a:spcBef>
          <a:spcPct val="0"/>
        </a:spcBef>
        <a:spcAft>
          <a:spcPct val="0"/>
        </a:spcAft>
        <a:defRPr sz="2600" b="1">
          <a:solidFill>
            <a:schemeClr val="tx1"/>
          </a:solidFill>
          <a:latin typeface="Calibri" pitchFamily="34" charset="0"/>
        </a:defRPr>
      </a:lvl6pPr>
      <a:lvl7pPr marL="914400" algn="ctr" rtl="0" fontAlgn="base">
        <a:spcBef>
          <a:spcPct val="0"/>
        </a:spcBef>
        <a:spcAft>
          <a:spcPct val="0"/>
        </a:spcAft>
        <a:defRPr sz="2600" b="1">
          <a:solidFill>
            <a:schemeClr val="tx1"/>
          </a:solidFill>
          <a:latin typeface="Calibri" pitchFamily="34" charset="0"/>
        </a:defRPr>
      </a:lvl7pPr>
      <a:lvl8pPr marL="1371600" algn="ctr" rtl="0" fontAlgn="base">
        <a:spcBef>
          <a:spcPct val="0"/>
        </a:spcBef>
        <a:spcAft>
          <a:spcPct val="0"/>
        </a:spcAft>
        <a:defRPr sz="2600" b="1">
          <a:solidFill>
            <a:schemeClr val="tx1"/>
          </a:solidFill>
          <a:latin typeface="Calibri" pitchFamily="34" charset="0"/>
        </a:defRPr>
      </a:lvl8pPr>
      <a:lvl9pPr marL="1828800" algn="ctr" rtl="0" fontAlgn="base">
        <a:spcBef>
          <a:spcPct val="0"/>
        </a:spcBef>
        <a:spcAft>
          <a:spcPct val="0"/>
        </a:spcAft>
        <a:defRPr sz="2600" b="1">
          <a:solidFill>
            <a:schemeClr val="tx1"/>
          </a:solidFill>
          <a:latin typeface="Calibri" pitchFamily="34" charset="0"/>
        </a:defRPr>
      </a:lvl9pPr>
    </p:titleStyle>
    <p:bodyStyle>
      <a:lvl1pPr marL="342900" indent="-342900" algn="l" rtl="0" fontAlgn="base">
        <a:spcBef>
          <a:spcPct val="20000"/>
        </a:spcBef>
        <a:spcAft>
          <a:spcPct val="0"/>
        </a:spcAft>
        <a:buFont typeface="Wingdings" pitchFamily="2" charset="2"/>
        <a:buChar char="Ø"/>
        <a:defRPr sz="2200" kern="1200">
          <a:solidFill>
            <a:schemeClr val="tx1"/>
          </a:solidFill>
          <a:latin typeface="+mn-lt"/>
          <a:ea typeface="+mn-ea"/>
          <a:cs typeface="+mn-cs"/>
        </a:defRPr>
      </a:lvl1pPr>
      <a:lvl2pPr marL="742950" indent="-285750" algn="l" rtl="0" fontAlgn="base">
        <a:spcBef>
          <a:spcPct val="20000"/>
        </a:spcBef>
        <a:spcAft>
          <a:spcPct val="0"/>
        </a:spcAft>
        <a:buFont typeface="Courier New" pitchFamily="49" charset="0"/>
        <a:buChar char="o"/>
        <a:defRPr sz="20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oleObject" Target="../embeddings/Microsoft_Excel_97_-_2004_Worksheet3.xls"/><Relationship Id="rId5" Type="http://schemas.openxmlformats.org/officeDocument/2006/relationships/image" Target="../media/image25.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oleObject" Target="../embeddings/Microsoft_Excel_97_-_2004_Worksheet4.xls"/><Relationship Id="rId5" Type="http://schemas.openxmlformats.org/officeDocument/2006/relationships/image" Target="../media/image27.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oleObject" Target="../embeddings/Microsoft_Excel_97_-_2004_Worksheet5.xls"/><Relationship Id="rId5" Type="http://schemas.openxmlformats.org/officeDocument/2006/relationships/image" Target="../media/image28.png"/><Relationship Id="rId6" Type="http://schemas.openxmlformats.org/officeDocument/2006/relationships/oleObject" Target="../embeddings/oleObject6.bin"/><Relationship Id="rId7" Type="http://schemas.openxmlformats.org/officeDocument/2006/relationships/oleObject" Target="../embeddings/Microsoft_Excel_97_-_2004_Worksheet6.xls"/><Relationship Id="rId8" Type="http://schemas.openxmlformats.org/officeDocument/2006/relationships/image" Target="../media/image29.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oleObject" Target="../embeddings/Microsoft_Excel_97_-_2004_Worksheet7.xls"/><Relationship Id="rId5" Type="http://schemas.openxmlformats.org/officeDocument/2006/relationships/image" Target="../media/image30.png"/><Relationship Id="rId6" Type="http://schemas.openxmlformats.org/officeDocument/2006/relationships/oleObject" Target="../embeddings/oleObject8.bin"/><Relationship Id="rId7" Type="http://schemas.openxmlformats.org/officeDocument/2006/relationships/oleObject" Target="../embeddings/Microsoft_Excel_97_-_2004_Worksheet8.xls"/><Relationship Id="rId8" Type="http://schemas.openxmlformats.org/officeDocument/2006/relationships/image" Target="../media/image31.png"/><Relationship Id="rId9" Type="http://schemas.openxmlformats.org/officeDocument/2006/relationships/oleObject" Target="../embeddings/oleObject9.bin"/><Relationship Id="rId10" Type="http://schemas.openxmlformats.org/officeDocument/2006/relationships/oleObject" Target="../embeddings/Microsoft_Excel_97_-_2004_Worksheet9.xls"/><Relationship Id="rId11" Type="http://schemas.openxmlformats.org/officeDocument/2006/relationships/image" Target="../media/image32.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oleObject" Target="../embeddings/Microsoft_Excel_97_-_2004_Worksheet10.xls"/><Relationship Id="rId5" Type="http://schemas.openxmlformats.org/officeDocument/2006/relationships/image" Target="../media/image33.png"/><Relationship Id="rId6" Type="http://schemas.openxmlformats.org/officeDocument/2006/relationships/oleObject" Target="../embeddings/oleObject11.bin"/><Relationship Id="rId7" Type="http://schemas.openxmlformats.org/officeDocument/2006/relationships/oleObject" Target="../embeddings/Microsoft_Excel_97_-_2004_Worksheet11.xls"/><Relationship Id="rId8" Type="http://schemas.openxmlformats.org/officeDocument/2006/relationships/image" Target="../media/image34.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oleObject" Target="../embeddings/Microsoft_Excel_97_-_2004_Worksheet12.xls"/><Relationship Id="rId5" Type="http://schemas.openxmlformats.org/officeDocument/2006/relationships/image" Target="../media/image35.png"/><Relationship Id="rId6" Type="http://schemas.openxmlformats.org/officeDocument/2006/relationships/oleObject" Target="../embeddings/oleObject13.bin"/><Relationship Id="rId7" Type="http://schemas.openxmlformats.org/officeDocument/2006/relationships/oleObject" Target="../embeddings/Microsoft_Excel_97_-_2004_Worksheet13.xls"/><Relationship Id="rId8" Type="http://schemas.openxmlformats.org/officeDocument/2006/relationships/image" Target="../media/image36.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image" Target="../media/image12.gif"/><Relationship Id="rId5" Type="http://schemas.openxmlformats.org/officeDocument/2006/relationships/image" Target="../media/image13.gif"/><Relationship Id="rId6" Type="http://schemas.openxmlformats.org/officeDocument/2006/relationships/image" Target="../media/image14.gif"/><Relationship Id="rId7" Type="http://schemas.openxmlformats.org/officeDocument/2006/relationships/image" Target="../media/image15.gif"/><Relationship Id="rId8" Type="http://schemas.openxmlformats.org/officeDocument/2006/relationships/image" Target="../media/image16.gif"/><Relationship Id="rId9" Type="http://schemas.openxmlformats.org/officeDocument/2006/relationships/image" Target="../media/image17.gif"/><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gif"/><Relationship Id="rId4" Type="http://schemas.openxmlformats.org/officeDocument/2006/relationships/image" Target="../media/image20.gif"/><Relationship Id="rId1" Type="http://schemas.openxmlformats.org/officeDocument/2006/relationships/slideLayout" Target="../slideLayouts/slideLayout2.xml"/><Relationship Id="rId2" Type="http://schemas.openxmlformats.org/officeDocument/2006/relationships/image" Target="../media/image18.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95600"/>
            <a:ext cx="8229600" cy="1143000"/>
          </a:xfrm>
        </p:spPr>
        <p:txBody>
          <a:bodyPr rtlCol="0"/>
          <a:lstStyle/>
          <a:p>
            <a:pPr algn="r" fontAlgn="auto">
              <a:spcAft>
                <a:spcPts val="0"/>
              </a:spcAft>
              <a:defRPr/>
            </a:pPr>
            <a:r>
              <a:rPr dirty="0" smtClean="0">
                <a:solidFill>
                  <a:schemeClr val="tx2">
                    <a:lumMod val="50000"/>
                  </a:schemeClr>
                </a:solidFill>
              </a:rPr>
              <a:t>THE TRANS-PACIFIC PARTNERSHIP FTA</a:t>
            </a:r>
            <a:endParaRPr dirty="0"/>
          </a:p>
        </p:txBody>
      </p:sp>
      <p:sp>
        <p:nvSpPr>
          <p:cNvPr id="4" name="Text Placeholder 3"/>
          <p:cNvSpPr>
            <a:spLocks noGrp="1"/>
          </p:cNvSpPr>
          <p:nvPr>
            <p:ph type="body" sz="quarter" idx="4294967295"/>
          </p:nvPr>
        </p:nvSpPr>
        <p:spPr>
          <a:xfrm>
            <a:off x="4114800" y="5562600"/>
            <a:ext cx="4778375" cy="700088"/>
          </a:xfrm>
        </p:spPr>
        <p:txBody>
          <a:bodyPr rtlCol="0">
            <a:normAutofit fontScale="92500" lnSpcReduction="20000"/>
          </a:bodyPr>
          <a:lstStyle/>
          <a:p>
            <a:pPr algn="r" fontAlgn="auto">
              <a:spcAft>
                <a:spcPts val="0"/>
              </a:spcAft>
              <a:buFont typeface="Wingdings" pitchFamily="2" charset="2"/>
              <a:buNone/>
              <a:defRPr/>
            </a:pPr>
            <a:r>
              <a:rPr lang="en-US" dirty="0" smtClean="0"/>
              <a:t>American Automotive Policy Council</a:t>
            </a:r>
          </a:p>
          <a:p>
            <a:pPr algn="r" fontAlgn="auto">
              <a:spcAft>
                <a:spcPts val="0"/>
              </a:spcAft>
              <a:buFont typeface="Wingdings" pitchFamily="2" charset="2"/>
              <a:buNone/>
              <a:defRPr/>
            </a:pPr>
            <a:r>
              <a:rPr lang="en-US" dirty="0" smtClean="0"/>
              <a:t>May 2011</a:t>
            </a:r>
          </a:p>
          <a:p>
            <a:pPr fontAlgn="auto">
              <a:spcAft>
                <a:spcPts val="0"/>
              </a:spcAft>
              <a:defRPr/>
            </a:pPr>
            <a:endParaRPr lang="en-US" dirty="0" smtClean="0"/>
          </a:p>
        </p:txBody>
      </p:sp>
      <p:pic>
        <p:nvPicPr>
          <p:cNvPr id="11267" name="Picture 2" descr="AAPClogoFinal.JPG"/>
          <p:cNvPicPr>
            <a:picLocks noChangeAspect="1"/>
          </p:cNvPicPr>
          <p:nvPr/>
        </p:nvPicPr>
        <p:blipFill>
          <a:blip r:embed="rId2" cstate="print"/>
          <a:srcRect/>
          <a:stretch>
            <a:fillRect/>
          </a:stretch>
        </p:blipFill>
        <p:spPr bwMode="auto">
          <a:xfrm>
            <a:off x="1143000" y="1066800"/>
            <a:ext cx="7075488" cy="914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242888" y="312738"/>
            <a:ext cx="8901112" cy="609600"/>
          </a:xfrm>
        </p:spPr>
        <p:txBody>
          <a:bodyPr>
            <a:normAutofit/>
          </a:bodyPr>
          <a:lstStyle/>
          <a:p>
            <a:r>
              <a:rPr lang="en-US" dirty="0" smtClean="0"/>
              <a:t>JAPAN JOINING TPP LATER- ONLY UNDER RIGHT CONDITIONS</a:t>
            </a:r>
            <a:endParaRPr dirty="0" smtClean="0"/>
          </a:p>
        </p:txBody>
      </p:sp>
      <p:sp>
        <p:nvSpPr>
          <p:cNvPr id="22530" name="Text Placeholder 2"/>
          <p:cNvSpPr>
            <a:spLocks noGrp="1"/>
          </p:cNvSpPr>
          <p:nvPr>
            <p:ph type="body" sz="quarter" idx="11"/>
          </p:nvPr>
        </p:nvSpPr>
        <p:spPr>
          <a:xfrm>
            <a:off x="152400" y="990600"/>
            <a:ext cx="8624888" cy="5513388"/>
          </a:xfrm>
        </p:spPr>
        <p:txBody>
          <a:bodyPr/>
          <a:lstStyle/>
          <a:p>
            <a:pPr>
              <a:buFont typeface="Wingdings" pitchFamily="2" charset="2"/>
              <a:buNone/>
            </a:pPr>
            <a:endParaRPr lang="en-US" sz="1000" dirty="0" smtClean="0"/>
          </a:p>
          <a:p>
            <a:pPr>
              <a:buFont typeface="Arial" charset="0"/>
              <a:buChar char="•"/>
            </a:pPr>
            <a:r>
              <a:rPr lang="en-US" sz="2000" dirty="0" smtClean="0"/>
              <a:t>Improved U.S. access to the Japanese auto market, the world’s third largest, would represent a important commercial opportunity for U.S. automakers.</a:t>
            </a:r>
          </a:p>
          <a:p>
            <a:pPr>
              <a:buFont typeface="Arial" charset="0"/>
              <a:buChar char="•"/>
            </a:pPr>
            <a:endParaRPr lang="en-US" sz="1000" dirty="0" smtClean="0"/>
          </a:p>
          <a:p>
            <a:pPr>
              <a:buFont typeface="Arial" charset="0"/>
              <a:buChar char="•"/>
            </a:pPr>
            <a:r>
              <a:rPr lang="en-US" sz="2000" dirty="0" smtClean="0"/>
              <a:t>However, Japan has a decades-long and consistent history of                   maintaining a closed auto market to international competition.</a:t>
            </a:r>
          </a:p>
          <a:p>
            <a:pPr>
              <a:buFont typeface="Arial" charset="0"/>
              <a:buChar char="•"/>
            </a:pPr>
            <a:endParaRPr lang="en-US" sz="1000" dirty="0" smtClean="0"/>
          </a:p>
          <a:p>
            <a:pPr>
              <a:buFont typeface="Arial" charset="0"/>
              <a:buChar char="•"/>
            </a:pPr>
            <a:r>
              <a:rPr lang="en-US" sz="2000" dirty="0" smtClean="0"/>
              <a:t>Japan should not be provided preferential access                                                   to the U.S. auto market until there is evidence                                                     that Japan is truly willing to open its market                                                                              to U.S. auto exports</a:t>
            </a:r>
          </a:p>
          <a:p>
            <a:pPr>
              <a:buFont typeface="Arial" charset="0"/>
              <a:buChar char="•"/>
            </a:pPr>
            <a:endParaRPr lang="en-US" sz="1000" dirty="0" smtClean="0"/>
          </a:p>
          <a:p>
            <a:pPr>
              <a:buFont typeface="Arial" charset="0"/>
              <a:buChar char="•"/>
            </a:pPr>
            <a:r>
              <a:rPr lang="en-US" sz="2000" dirty="0" smtClean="0"/>
              <a:t>In advance of being invited to join TPP, Japan has an obligation to demonstrate its willingness to open its closed auto market to international competition.   </a:t>
            </a:r>
          </a:p>
          <a:p>
            <a:pPr>
              <a:buFont typeface="Arial" charset="0"/>
              <a:buChar char="•"/>
            </a:pPr>
            <a:endParaRPr lang="en-US" sz="1000" dirty="0" smtClean="0"/>
          </a:p>
          <a:p>
            <a:pPr>
              <a:buFont typeface="Arial" charset="0"/>
              <a:buChar char="•"/>
            </a:pPr>
            <a:r>
              <a:rPr lang="en-US" sz="2000" dirty="0" smtClean="0"/>
              <a:t>Only a multi-year track record of change in import market access in Japan should be sufficient to indicate that a permanent and meaningful change has taken place.</a:t>
            </a:r>
          </a:p>
          <a:p>
            <a:pPr>
              <a:buFont typeface="Arial" charset="0"/>
              <a:buChar char="•"/>
            </a:pPr>
            <a:endParaRPr lang="en-US" sz="1000" dirty="0" smtClean="0"/>
          </a:p>
          <a:p>
            <a:pPr>
              <a:buFont typeface="Arial" charset="0"/>
              <a:buChar char="•"/>
            </a:pPr>
            <a:endParaRPr lang="en-US" sz="2000" dirty="0" smtClean="0"/>
          </a:p>
          <a:p>
            <a:pPr>
              <a:buFont typeface="Arial" charset="0"/>
              <a:buChar char="•"/>
            </a:pPr>
            <a:endParaRPr lang="en-US" sz="2000" dirty="0" smtClean="0"/>
          </a:p>
        </p:txBody>
      </p:sp>
      <p:pic>
        <p:nvPicPr>
          <p:cNvPr id="22531" name="Picture 3" descr="Japan map.gif"/>
          <p:cNvPicPr>
            <a:picLocks noChangeAspect="1"/>
          </p:cNvPicPr>
          <p:nvPr/>
        </p:nvPicPr>
        <p:blipFill>
          <a:blip r:embed="rId2" cstate="print"/>
          <a:srcRect/>
          <a:stretch>
            <a:fillRect/>
          </a:stretch>
        </p:blipFill>
        <p:spPr bwMode="auto">
          <a:xfrm>
            <a:off x="5867400" y="1752600"/>
            <a:ext cx="3051175" cy="2819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242888" y="312738"/>
            <a:ext cx="8520112" cy="609600"/>
          </a:xfrm>
        </p:spPr>
        <p:txBody>
          <a:bodyPr/>
          <a:lstStyle/>
          <a:p>
            <a:pPr algn="l"/>
            <a:r>
              <a:t>Conclusion</a:t>
            </a:r>
          </a:p>
        </p:txBody>
      </p:sp>
      <p:sp>
        <p:nvSpPr>
          <p:cNvPr id="3" name="Text Placeholder 2"/>
          <p:cNvSpPr>
            <a:spLocks noGrp="1"/>
          </p:cNvSpPr>
          <p:nvPr>
            <p:ph type="body" sz="quarter" idx="4294967295"/>
          </p:nvPr>
        </p:nvSpPr>
        <p:spPr>
          <a:xfrm>
            <a:off x="152400" y="1039813"/>
            <a:ext cx="8991600" cy="5360987"/>
          </a:xfrm>
        </p:spPr>
        <p:txBody>
          <a:bodyPr>
            <a:normAutofit/>
          </a:bodyPr>
          <a:lstStyle/>
          <a:p>
            <a:pPr>
              <a:spcBef>
                <a:spcPct val="0"/>
              </a:spcBef>
              <a:spcAft>
                <a:spcPts val="1200"/>
              </a:spcAft>
              <a:buFont typeface="Arial" charset="0"/>
              <a:buChar char="•"/>
            </a:pPr>
            <a:r>
              <a:rPr lang="en-US" sz="1800" smtClean="0"/>
              <a:t>Ford, GM and Chrysler fully support the ambition of a 21</a:t>
            </a:r>
            <a:r>
              <a:rPr lang="en-US" sz="1800" baseline="30000" smtClean="0"/>
              <a:t>st</a:t>
            </a:r>
            <a:r>
              <a:rPr lang="en-US" sz="1800" smtClean="0"/>
              <a:t> century TPP trade agreement with Australia, Brunei, Chile, New Zealand, Malaysia, Peru, Singapore, and Vietnam.</a:t>
            </a:r>
          </a:p>
          <a:p>
            <a:pPr>
              <a:spcBef>
                <a:spcPct val="0"/>
              </a:spcBef>
              <a:spcAft>
                <a:spcPts val="1200"/>
              </a:spcAft>
              <a:buFont typeface="Arial" charset="0"/>
              <a:buChar char="•"/>
            </a:pPr>
            <a:r>
              <a:rPr lang="en-US" sz="1800" smtClean="0"/>
              <a:t>This 21</a:t>
            </a:r>
            <a:r>
              <a:rPr lang="en-US" sz="1800" baseline="30000" smtClean="0"/>
              <a:t>st</a:t>
            </a:r>
            <a:r>
              <a:rPr lang="en-US" sz="1800" smtClean="0"/>
              <a:t> Centrury Agreement should form the template for all future trade agreements and fully address tariffs, NTBs, regulations, and trade disruptive auto policies, drive workable and fair rules of origin, and enure fair and trade supporting investment policies.</a:t>
            </a:r>
          </a:p>
          <a:p>
            <a:pPr>
              <a:spcBef>
                <a:spcPct val="0"/>
              </a:spcBef>
              <a:spcAft>
                <a:spcPts val="1200"/>
              </a:spcAft>
              <a:buFont typeface="Arial" charset="0"/>
              <a:buChar char="•"/>
            </a:pPr>
            <a:r>
              <a:rPr lang="en-US" sz="1800" smtClean="0"/>
              <a:t>In addition, the TPP should also mandate trade supporting currency disciplines among members to address the trade distorting practice of currency misalignment.</a:t>
            </a:r>
          </a:p>
          <a:p>
            <a:pPr>
              <a:spcBef>
                <a:spcPct val="0"/>
              </a:spcBef>
              <a:spcAft>
                <a:spcPts val="1200"/>
              </a:spcAft>
              <a:buFont typeface="Arial" charset="0"/>
              <a:buChar char="•"/>
            </a:pPr>
            <a:r>
              <a:rPr lang="en-US" sz="1800" smtClean="0"/>
              <a:t>Step one of the TPP negotiations should be to complete a high ambition agreement with the intial nine countries, Condsideration of new members should occur only after the agreement is completed with the original nine members.</a:t>
            </a:r>
          </a:p>
          <a:p>
            <a:pPr>
              <a:spcBef>
                <a:spcPct val="0"/>
              </a:spcBef>
              <a:spcAft>
                <a:spcPts val="1200"/>
              </a:spcAft>
              <a:buFont typeface="Arial" charset="0"/>
              <a:buChar char="•"/>
            </a:pPr>
            <a:r>
              <a:rPr lang="en-US" sz="1800" smtClean="0"/>
              <a:t>We believe Japan is not ready for inclusion in the TPP talks, and should only join under the right conditions.</a:t>
            </a:r>
          </a:p>
          <a:p>
            <a:pPr>
              <a:buFont typeface="Arial" charset="0"/>
              <a:buChar char="•"/>
            </a:pPr>
            <a:r>
              <a:rPr lang="en-US" sz="1800" smtClean="0"/>
              <a:t>Only a multi-year track record of change in import market access in Japan would be sufficient to indicate that a permanent and meaningful change has taken place.</a:t>
            </a:r>
          </a:p>
          <a:p>
            <a:pPr>
              <a:buFont typeface="Arial" charset="0"/>
              <a:buChar char="•"/>
            </a:pPr>
            <a:endParaRPr lang="en-US" sz="1800" smtClean="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242888" y="312738"/>
            <a:ext cx="8520112" cy="609600"/>
          </a:xfrm>
        </p:spPr>
        <p:txBody>
          <a:bodyPr/>
          <a:lstStyle/>
          <a:p>
            <a:pPr algn="l"/>
            <a:r>
              <a:t>APPENDIX - JAPAN</a:t>
            </a:r>
          </a:p>
        </p:txBody>
      </p:sp>
      <p:sp>
        <p:nvSpPr>
          <p:cNvPr id="3" name="Text Placeholder 2"/>
          <p:cNvSpPr>
            <a:spLocks noGrp="1"/>
          </p:cNvSpPr>
          <p:nvPr>
            <p:ph type="body" sz="quarter" idx="4294967295"/>
          </p:nvPr>
        </p:nvSpPr>
        <p:spPr>
          <a:xfrm>
            <a:off x="152400" y="1039813"/>
            <a:ext cx="8991600" cy="5360987"/>
          </a:xfrm>
        </p:spPr>
        <p:txBody>
          <a:bodyPr>
            <a:normAutofit/>
          </a:bodyPr>
          <a:lstStyle/>
          <a:p>
            <a:pPr>
              <a:buFont typeface="Arial" charset="0"/>
              <a:buChar char="•"/>
            </a:pPr>
            <a:r>
              <a:rPr lang="en-US" sz="1800" dirty="0" smtClean="0"/>
              <a:t>MANY U.S. SECTORS HAVE SYSTEMIC ISSUES WITH JAPAN</a:t>
            </a:r>
          </a:p>
          <a:p>
            <a:pPr>
              <a:buFont typeface="Arial" charset="0"/>
              <a:buChar char="•"/>
            </a:pPr>
            <a:r>
              <a:rPr lang="en-US" sz="1800" dirty="0" smtClean="0"/>
              <a:t>THE U.S. HAS TRIED TO OPEN JAPAN’S CLOSED AUTO MARKET</a:t>
            </a:r>
          </a:p>
          <a:p>
            <a:pPr>
              <a:buFont typeface="Arial" charset="0"/>
              <a:buChar char="•"/>
            </a:pPr>
            <a:r>
              <a:rPr lang="en-US" sz="1800" dirty="0" smtClean="0"/>
              <a:t>JAPAN’S AUTO MARKET/INDUSTRY BY THE NUMBERS…</a:t>
            </a:r>
          </a:p>
          <a:p>
            <a:pPr lvl="1"/>
            <a:r>
              <a:rPr lang="en-US" sz="1800" dirty="0" smtClean="0"/>
              <a:t>THE WORLD’S THIRD-LARGEST AUTO MARKET…</a:t>
            </a:r>
          </a:p>
          <a:p>
            <a:pPr lvl="1"/>
            <a:r>
              <a:rPr lang="en-US" sz="1800" dirty="0" smtClean="0"/>
              <a:t>IS ALSO THE WORLD’S MOST CLOSED AUTO MARKET…</a:t>
            </a:r>
          </a:p>
          <a:p>
            <a:pPr lvl="1"/>
            <a:r>
              <a:rPr lang="en-US" sz="1800" dirty="0" smtClean="0"/>
              <a:t>AFFECTING ONE OF OUR MOST IMPORTANT PARTNERSHIPS</a:t>
            </a:r>
          </a:p>
          <a:p>
            <a:pPr lvl="1"/>
            <a:r>
              <a:rPr lang="en-US" sz="1800" dirty="0" smtClean="0"/>
              <a:t>COMPARISONS WITH U.S. MARKET</a:t>
            </a:r>
          </a:p>
          <a:p>
            <a:pPr lvl="1"/>
            <a:r>
              <a:rPr lang="en-US" sz="1800" dirty="0" smtClean="0"/>
              <a:t>COMPARING AUTO MARKET SHARE…</a:t>
            </a:r>
          </a:p>
          <a:p>
            <a:pPr lvl="1"/>
            <a:r>
              <a:rPr lang="en-US" sz="1800" dirty="0" smtClean="0"/>
              <a:t>INDIVIDUAL RESULTS SUPPORT AVERAGES IN U.S. &amp; JAPAN</a:t>
            </a:r>
          </a:p>
          <a:p>
            <a:pPr lvl="1"/>
            <a:r>
              <a:rPr lang="en-US" sz="1800" dirty="0" smtClean="0"/>
              <a:t>ALL IMPORTS HAVE A DIFFICULT TIME SELLING IN JAPAN</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242888" y="312738"/>
            <a:ext cx="8520112" cy="609600"/>
          </a:xfrm>
        </p:spPr>
        <p:txBody>
          <a:bodyPr/>
          <a:lstStyle/>
          <a:p>
            <a:r>
              <a:rPr dirty="0" smtClean="0"/>
              <a:t>MANY U.S. SECTORS HAVE SYSTEMIC ISSUES WITH JAPAN…</a:t>
            </a:r>
          </a:p>
        </p:txBody>
      </p:sp>
      <p:sp>
        <p:nvSpPr>
          <p:cNvPr id="3" name="Text Placeholder 2"/>
          <p:cNvSpPr>
            <a:spLocks noGrp="1"/>
          </p:cNvSpPr>
          <p:nvPr>
            <p:ph type="body" sz="quarter" idx="11"/>
          </p:nvPr>
        </p:nvSpPr>
        <p:spPr>
          <a:xfrm>
            <a:off x="228600" y="1039813"/>
            <a:ext cx="8763000" cy="5665787"/>
          </a:xfrm>
        </p:spPr>
        <p:txBody>
          <a:bodyPr rtlCol="0">
            <a:normAutofit lnSpcReduction="10000"/>
          </a:bodyPr>
          <a:lstStyle/>
          <a:p>
            <a:pPr fontAlgn="auto">
              <a:spcAft>
                <a:spcPts val="0"/>
              </a:spcAft>
              <a:buFont typeface="Arial" pitchFamily="34" charset="0"/>
              <a:buChar char="•"/>
              <a:defRPr/>
            </a:pPr>
            <a:r>
              <a:rPr lang="en-US" sz="2000" dirty="0" smtClean="0"/>
              <a:t>Autos is not the only sector that has long-standing market access issues with Japan.</a:t>
            </a:r>
          </a:p>
          <a:p>
            <a:pPr fontAlgn="auto">
              <a:spcAft>
                <a:spcPts val="0"/>
              </a:spcAft>
              <a:buFont typeface="Arial" pitchFamily="34" charset="0"/>
              <a:buChar char="•"/>
              <a:defRPr/>
            </a:pPr>
            <a:endParaRPr lang="en-US" sz="1000" dirty="0" smtClean="0"/>
          </a:p>
          <a:p>
            <a:pPr fontAlgn="auto">
              <a:spcAft>
                <a:spcPts val="0"/>
              </a:spcAft>
              <a:buFont typeface="Arial" pitchFamily="34" charset="0"/>
              <a:buChar char="•"/>
              <a:defRPr/>
            </a:pPr>
            <a:r>
              <a:rPr lang="en-US" sz="2000" dirty="0" smtClean="0"/>
              <a:t>Other U.S. sectors have had decades-long issues</a:t>
            </a:r>
          </a:p>
          <a:p>
            <a:pPr fontAlgn="auto">
              <a:spcAft>
                <a:spcPts val="0"/>
              </a:spcAft>
              <a:buFont typeface="Wingdings" pitchFamily="2" charset="2"/>
              <a:buNone/>
              <a:defRPr/>
            </a:pPr>
            <a:r>
              <a:rPr lang="en-US" sz="2000" dirty="0" smtClean="0"/>
              <a:t>       with access in Japan, include*:</a:t>
            </a:r>
          </a:p>
          <a:p>
            <a:pPr fontAlgn="auto">
              <a:spcAft>
                <a:spcPts val="0"/>
              </a:spcAft>
              <a:buFont typeface="Wingdings" pitchFamily="2" charset="2"/>
              <a:buNone/>
              <a:defRPr/>
            </a:pPr>
            <a:r>
              <a:rPr lang="en-US" sz="2000" dirty="0" smtClean="0"/>
              <a:t>	  </a:t>
            </a:r>
            <a:r>
              <a:rPr lang="en-US" sz="2000" b="1" u="sng" dirty="0" smtClean="0">
                <a:solidFill>
                  <a:srgbClr val="00B050"/>
                </a:solidFill>
              </a:rPr>
              <a:t>Agriculture</a:t>
            </a:r>
            <a:r>
              <a:rPr lang="en-US" sz="2000" u="sng" dirty="0" smtClean="0">
                <a:solidFill>
                  <a:srgbClr val="00B050"/>
                </a:solidFill>
              </a:rPr>
              <a:t>:</a:t>
            </a:r>
          </a:p>
          <a:p>
            <a:pPr lvl="1" fontAlgn="auto">
              <a:spcAft>
                <a:spcPts val="0"/>
              </a:spcAft>
              <a:defRPr/>
            </a:pPr>
            <a:r>
              <a:rPr lang="en-US" dirty="0" smtClean="0"/>
              <a:t>Rice</a:t>
            </a:r>
          </a:p>
          <a:p>
            <a:pPr lvl="1" fontAlgn="auto">
              <a:spcAft>
                <a:spcPts val="0"/>
              </a:spcAft>
              <a:defRPr/>
            </a:pPr>
            <a:r>
              <a:rPr lang="en-US" dirty="0" smtClean="0"/>
              <a:t>Wheat</a:t>
            </a:r>
          </a:p>
          <a:p>
            <a:pPr lvl="1" fontAlgn="auto">
              <a:spcAft>
                <a:spcPts val="0"/>
              </a:spcAft>
              <a:defRPr/>
            </a:pPr>
            <a:r>
              <a:rPr lang="en-US" dirty="0" smtClean="0"/>
              <a:t>Beef &amp; Pork</a:t>
            </a:r>
          </a:p>
          <a:p>
            <a:pPr lvl="1" fontAlgn="auto">
              <a:spcAft>
                <a:spcPts val="0"/>
              </a:spcAft>
              <a:buFont typeface="Courier New" pitchFamily="49" charset="0"/>
              <a:buNone/>
              <a:defRPr/>
            </a:pPr>
            <a:r>
              <a:rPr lang="en-US" b="1" u="sng" dirty="0" smtClean="0">
                <a:solidFill>
                  <a:srgbClr val="0070C0"/>
                </a:solidFill>
              </a:rPr>
              <a:t>Services:</a:t>
            </a:r>
          </a:p>
          <a:p>
            <a:pPr lvl="1" fontAlgn="auto">
              <a:spcAft>
                <a:spcPts val="0"/>
              </a:spcAft>
              <a:defRPr/>
            </a:pPr>
            <a:r>
              <a:rPr lang="en-US" dirty="0" smtClean="0"/>
              <a:t>Financial &amp; Insurance</a:t>
            </a:r>
          </a:p>
          <a:p>
            <a:pPr lvl="1" fontAlgn="auto">
              <a:spcAft>
                <a:spcPts val="0"/>
              </a:spcAft>
              <a:defRPr/>
            </a:pPr>
            <a:r>
              <a:rPr lang="en-US" dirty="0" smtClean="0"/>
              <a:t>Construction, Architecture &amp; Engineering</a:t>
            </a:r>
          </a:p>
          <a:p>
            <a:pPr lvl="1" fontAlgn="auto">
              <a:spcAft>
                <a:spcPts val="0"/>
              </a:spcAft>
              <a:defRPr/>
            </a:pPr>
            <a:r>
              <a:rPr lang="en-US" dirty="0" smtClean="0"/>
              <a:t>Telecommunications</a:t>
            </a:r>
          </a:p>
          <a:p>
            <a:pPr lvl="1" fontAlgn="auto">
              <a:spcAft>
                <a:spcPts val="0"/>
              </a:spcAft>
              <a:buFont typeface="Courier New" pitchFamily="49" charset="0"/>
              <a:buNone/>
              <a:defRPr/>
            </a:pPr>
            <a:r>
              <a:rPr lang="en-US" b="1" u="sng" dirty="0" smtClean="0"/>
              <a:t>Other Manufactures</a:t>
            </a:r>
          </a:p>
          <a:p>
            <a:pPr lvl="1" fontAlgn="auto">
              <a:spcAft>
                <a:spcPts val="0"/>
              </a:spcAft>
              <a:defRPr/>
            </a:pPr>
            <a:r>
              <a:rPr lang="en-US" dirty="0" smtClean="0"/>
              <a:t>Medical Devices &amp; Pharmaceuticals</a:t>
            </a:r>
          </a:p>
          <a:p>
            <a:pPr lvl="1" fontAlgn="auto">
              <a:spcAft>
                <a:spcPts val="0"/>
              </a:spcAft>
              <a:defRPr/>
            </a:pPr>
            <a:r>
              <a:rPr lang="en-US" dirty="0" smtClean="0"/>
              <a:t>Wood Products &amp; Building Materials</a:t>
            </a:r>
          </a:p>
          <a:p>
            <a:pPr lvl="1" fontAlgn="auto">
              <a:spcAft>
                <a:spcPts val="0"/>
              </a:spcAft>
              <a:buFont typeface="Courier New" pitchFamily="49" charset="0"/>
              <a:buNone/>
              <a:defRPr/>
            </a:pPr>
            <a:endParaRPr lang="en-US" sz="800" dirty="0" smtClean="0"/>
          </a:p>
          <a:p>
            <a:pPr lvl="1" fontAlgn="auto">
              <a:spcAft>
                <a:spcPts val="0"/>
              </a:spcAft>
              <a:buFont typeface="Courier New" pitchFamily="49" charset="0"/>
              <a:buNone/>
              <a:defRPr/>
            </a:pPr>
            <a:r>
              <a:rPr lang="en-US" sz="800" dirty="0" smtClean="0"/>
              <a:t>*    </a:t>
            </a:r>
            <a:r>
              <a:rPr lang="en-US" sz="1000" dirty="0" smtClean="0"/>
              <a:t>Source: 2011 National Trade Estimate Report</a:t>
            </a:r>
          </a:p>
          <a:p>
            <a:pPr lvl="1" fontAlgn="auto">
              <a:spcAft>
                <a:spcPts val="0"/>
              </a:spcAft>
              <a:buFont typeface="Courier New" pitchFamily="49" charset="0"/>
              <a:buNone/>
              <a:defRPr/>
            </a:pPr>
            <a:endParaRPr lang="en-US" dirty="0" smtClean="0"/>
          </a:p>
        </p:txBody>
      </p:sp>
      <p:pic>
        <p:nvPicPr>
          <p:cNvPr id="20483" name="Picture 3" descr="Manufacture.jpg"/>
          <p:cNvPicPr>
            <a:picLocks noChangeAspect="1"/>
          </p:cNvPicPr>
          <p:nvPr/>
        </p:nvPicPr>
        <p:blipFill>
          <a:blip r:embed="rId2" cstate="print"/>
          <a:srcRect/>
          <a:stretch>
            <a:fillRect/>
          </a:stretch>
        </p:blipFill>
        <p:spPr bwMode="auto">
          <a:xfrm>
            <a:off x="6172200" y="5181600"/>
            <a:ext cx="1828800" cy="1370013"/>
          </a:xfrm>
          <a:prstGeom prst="rect">
            <a:avLst/>
          </a:prstGeom>
          <a:noFill/>
          <a:ln w="9525">
            <a:noFill/>
            <a:miter lim="800000"/>
            <a:headEnd/>
            <a:tailEnd/>
          </a:ln>
        </p:spPr>
      </p:pic>
      <p:pic>
        <p:nvPicPr>
          <p:cNvPr id="20484" name="Picture 4" descr="Agriculature.jpg"/>
          <p:cNvPicPr>
            <a:picLocks noChangeAspect="1"/>
          </p:cNvPicPr>
          <p:nvPr/>
        </p:nvPicPr>
        <p:blipFill>
          <a:blip r:embed="rId3" cstate="print"/>
          <a:srcRect/>
          <a:stretch>
            <a:fillRect/>
          </a:stretch>
        </p:blipFill>
        <p:spPr bwMode="auto">
          <a:xfrm>
            <a:off x="6248400" y="1600200"/>
            <a:ext cx="1676400" cy="1844675"/>
          </a:xfrm>
          <a:prstGeom prst="rect">
            <a:avLst/>
          </a:prstGeom>
          <a:noFill/>
          <a:ln w="9525">
            <a:noFill/>
            <a:miter lim="800000"/>
            <a:headEnd/>
            <a:tailEnd/>
          </a:ln>
        </p:spPr>
      </p:pic>
      <p:pic>
        <p:nvPicPr>
          <p:cNvPr id="20485" name="Picture 5" descr="Financial Services.jpg"/>
          <p:cNvPicPr>
            <a:picLocks noChangeAspect="1"/>
          </p:cNvPicPr>
          <p:nvPr/>
        </p:nvPicPr>
        <p:blipFill>
          <a:blip r:embed="rId4" cstate="print"/>
          <a:srcRect/>
          <a:stretch>
            <a:fillRect/>
          </a:stretch>
        </p:blipFill>
        <p:spPr bwMode="auto">
          <a:xfrm>
            <a:off x="6248400" y="3505200"/>
            <a:ext cx="1676400" cy="15398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242888" y="312738"/>
            <a:ext cx="8672512" cy="609600"/>
          </a:xfrm>
        </p:spPr>
        <p:txBody>
          <a:bodyPr/>
          <a:lstStyle/>
          <a:p>
            <a:r>
              <a:rPr dirty="0" smtClean="0"/>
              <a:t>THE U.S. HAS TRIED TO OPEN JAPAN’S CLOSED AUTO MARKET</a:t>
            </a:r>
          </a:p>
        </p:txBody>
      </p:sp>
      <p:sp>
        <p:nvSpPr>
          <p:cNvPr id="3" name="Text Placeholder 2"/>
          <p:cNvSpPr>
            <a:spLocks noGrp="1"/>
          </p:cNvSpPr>
          <p:nvPr>
            <p:ph type="body" sz="quarter" idx="11"/>
          </p:nvPr>
        </p:nvSpPr>
        <p:spPr>
          <a:xfrm>
            <a:off x="201613" y="1039813"/>
            <a:ext cx="8623300" cy="5818187"/>
          </a:xfrm>
        </p:spPr>
        <p:txBody>
          <a:bodyPr rtlCol="0">
            <a:normAutofit fontScale="70000" lnSpcReduction="20000"/>
          </a:bodyPr>
          <a:lstStyle/>
          <a:p>
            <a:pPr fontAlgn="auto">
              <a:spcAft>
                <a:spcPts val="0"/>
              </a:spcAft>
              <a:buFont typeface="Arial" pitchFamily="34" charset="0"/>
              <a:buChar char="•"/>
              <a:defRPr/>
            </a:pPr>
            <a:r>
              <a:rPr lang="en-US" sz="2600" b="1" i="1" dirty="0" smtClean="0">
                <a:solidFill>
                  <a:srgbClr val="0070C0"/>
                </a:solidFill>
              </a:rPr>
              <a:t>Japan Purposefully Closed its Auto Market- </a:t>
            </a:r>
            <a:r>
              <a:rPr lang="en-US" sz="2600" dirty="0" smtClean="0"/>
              <a:t>The closed nature of Japan’s auto market was deliberately created by government policy.   In the early 1950, auto imports, mostly from the U.S., accounted for 60% of all new sales in Japan.  Japan soon utilized an array of protectionist policies to drive U.S. auto companies out.  Those policies had their intended effect-- resulting in a drop in foreign share of Japan’s market from 60% in 1953 to around 1% in 1960.</a:t>
            </a:r>
          </a:p>
          <a:p>
            <a:pPr fontAlgn="auto">
              <a:spcAft>
                <a:spcPts val="0"/>
              </a:spcAft>
              <a:buFont typeface="Arial" pitchFamily="34" charset="0"/>
              <a:buChar char="•"/>
              <a:defRPr/>
            </a:pPr>
            <a:endParaRPr lang="en-US" sz="1400" dirty="0" smtClean="0"/>
          </a:p>
          <a:p>
            <a:pPr lvl="1" fontAlgn="auto">
              <a:spcAft>
                <a:spcPts val="0"/>
              </a:spcAft>
              <a:defRPr/>
            </a:pPr>
            <a:r>
              <a:rPr lang="en-US" sz="2600" b="1" i="1" dirty="0" smtClean="0">
                <a:solidFill>
                  <a:srgbClr val="FF0000"/>
                </a:solidFill>
              </a:rPr>
              <a:t>1995 US-Japan Auto Agreement-</a:t>
            </a:r>
            <a:r>
              <a:rPr lang="en-US" sz="2600" dirty="0" smtClean="0">
                <a:solidFill>
                  <a:srgbClr val="FF0000"/>
                </a:solidFill>
              </a:rPr>
              <a:t> </a:t>
            </a:r>
            <a:r>
              <a:rPr lang="en-US" sz="2600" dirty="0" smtClean="0"/>
              <a:t>By the mid 1990’s, U.S. industry and government decided to take action.  The Clinton Administration’s threat to retaliate against Japan by raising to 100% the tariff on imported luxury cars from Japan brought the Japanese government to the negotiating table.  In August 1995, the U.S. and Japan singed a market opening agreement.  This major agreement, was seen at the time as a major success in securing Japanese agreement to a free and open market.   Despite the agreement, huge barriers remained and import market share continued to languish.</a:t>
            </a:r>
          </a:p>
          <a:p>
            <a:pPr lvl="1" fontAlgn="auto">
              <a:spcAft>
                <a:spcPts val="0"/>
              </a:spcAft>
              <a:defRPr/>
            </a:pPr>
            <a:endParaRPr lang="en-US" sz="1400" dirty="0" smtClean="0"/>
          </a:p>
          <a:p>
            <a:pPr lvl="1" fontAlgn="auto">
              <a:spcAft>
                <a:spcPts val="0"/>
              </a:spcAft>
              <a:defRPr/>
            </a:pPr>
            <a:r>
              <a:rPr lang="en-US" sz="2600" b="1" i="1" dirty="0" smtClean="0">
                <a:solidFill>
                  <a:srgbClr val="FF0000"/>
                </a:solidFill>
              </a:rPr>
              <a:t>Weak Japan Currency (yen) Policy-</a:t>
            </a:r>
            <a:r>
              <a:rPr lang="en-US" sz="2600" dirty="0" smtClean="0">
                <a:solidFill>
                  <a:srgbClr val="FF0000"/>
                </a:solidFill>
              </a:rPr>
              <a:t> </a:t>
            </a:r>
            <a:r>
              <a:rPr lang="en-US" sz="2600" dirty="0" smtClean="0"/>
              <a:t>A key reason U.S. exports to Japan have remained so low, even after the 1995 US-Japan Auto Agreement, was the substantial weakening of the yen against the dollar.  Soon after the 1995 Agreement was signed, the yen depreciated 35%- more than sufficient to offset any benefit American auto companies gained in the 1995 Agreement. To ensure is stayed artificially low, Japan responded to upward pressure by intervening massively in currency markets.  From 1998 to 2004,  Japan purchased half a TRILLION dollars intervening in currency markets more than 160 times. </a:t>
            </a:r>
          </a:p>
          <a:p>
            <a:pPr fontAlgn="auto">
              <a:spcAft>
                <a:spcPts val="0"/>
              </a:spcAft>
              <a:buFont typeface="Arial" pitchFamily="34" charset="0"/>
              <a:buChar char="•"/>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52400" y="312738"/>
            <a:ext cx="8763000" cy="609600"/>
          </a:xfrm>
        </p:spPr>
        <p:txBody>
          <a:bodyPr/>
          <a:lstStyle/>
          <a:p>
            <a:r>
              <a:rPr dirty="0" smtClean="0"/>
              <a:t>JAPAN’S AUTO MARKET/INDUSTRY BY THE NUMBERS</a:t>
            </a:r>
            <a:r>
              <a:rPr lang="en-US" dirty="0" smtClean="0"/>
              <a:t>…</a:t>
            </a:r>
            <a:endParaRPr dirty="0" smtClean="0"/>
          </a:p>
        </p:txBody>
      </p:sp>
      <p:sp>
        <p:nvSpPr>
          <p:cNvPr id="23554" name="Text Placeholder 2"/>
          <p:cNvSpPr>
            <a:spLocks noGrp="1"/>
          </p:cNvSpPr>
          <p:nvPr>
            <p:ph type="body" sz="quarter" idx="11"/>
          </p:nvPr>
        </p:nvSpPr>
        <p:spPr>
          <a:xfrm>
            <a:off x="228600" y="1295400"/>
            <a:ext cx="8915400" cy="5410200"/>
          </a:xfrm>
        </p:spPr>
        <p:txBody>
          <a:bodyPr/>
          <a:lstStyle/>
          <a:p>
            <a:pPr>
              <a:buFont typeface="Arial" charset="0"/>
              <a:buChar char="•"/>
            </a:pPr>
            <a:r>
              <a:rPr lang="en-US" dirty="0" smtClean="0"/>
              <a:t>Is the world’s 3</a:t>
            </a:r>
            <a:r>
              <a:rPr lang="en-US" baseline="30000" dirty="0" smtClean="0"/>
              <a:t>rd</a:t>
            </a:r>
            <a:r>
              <a:rPr lang="en-US" dirty="0" smtClean="0"/>
              <a:t> largest auto market after the United States and China (</a:t>
            </a:r>
            <a:r>
              <a:rPr lang="en-US" dirty="0" smtClean="0">
                <a:solidFill>
                  <a:srgbClr val="FF0000"/>
                </a:solidFill>
              </a:rPr>
              <a:t>sold 4.95 million vehicles in 2010</a:t>
            </a:r>
            <a:r>
              <a:rPr lang="en-US" dirty="0" smtClean="0"/>
              <a:t>)</a:t>
            </a:r>
          </a:p>
          <a:p>
            <a:pPr>
              <a:buFont typeface="Arial" charset="0"/>
              <a:buChar char="•"/>
            </a:pPr>
            <a:endParaRPr lang="en-US" sz="1000" dirty="0" smtClean="0"/>
          </a:p>
          <a:p>
            <a:pPr>
              <a:buFont typeface="Arial" charset="0"/>
              <a:buChar char="•"/>
            </a:pPr>
            <a:r>
              <a:rPr lang="en-US" dirty="0" smtClean="0"/>
              <a:t>Is the world’s largest motor vehicle exporter to other markets around the world (</a:t>
            </a:r>
            <a:r>
              <a:rPr lang="en-US" dirty="0" smtClean="0">
                <a:solidFill>
                  <a:srgbClr val="FF0000"/>
                </a:solidFill>
              </a:rPr>
              <a:t>exported 4.84 million vehicles in 2010</a:t>
            </a:r>
            <a:r>
              <a:rPr lang="en-US" dirty="0" smtClean="0"/>
              <a:t>).  Exports 50% of total auto production (</a:t>
            </a:r>
            <a:r>
              <a:rPr lang="en-US" dirty="0" smtClean="0">
                <a:solidFill>
                  <a:srgbClr val="FF0000"/>
                </a:solidFill>
              </a:rPr>
              <a:t>1.5 vehicles to the US alone</a:t>
            </a:r>
            <a:r>
              <a:rPr lang="en-US" dirty="0" smtClean="0"/>
              <a:t>)</a:t>
            </a:r>
          </a:p>
          <a:p>
            <a:pPr>
              <a:buFont typeface="Arial" charset="0"/>
              <a:buChar char="•"/>
            </a:pPr>
            <a:endParaRPr lang="en-US" sz="1100" dirty="0" smtClean="0"/>
          </a:p>
          <a:p>
            <a:pPr>
              <a:buFont typeface="Arial" charset="0"/>
              <a:buChar char="•"/>
            </a:pPr>
            <a:r>
              <a:rPr lang="en-US" dirty="0" smtClean="0"/>
              <a:t>Is the most closed auto market in the developed world to imports- </a:t>
            </a:r>
            <a:r>
              <a:rPr lang="en-US" dirty="0" smtClean="0">
                <a:solidFill>
                  <a:srgbClr val="FF0000"/>
                </a:solidFill>
              </a:rPr>
              <a:t>consistently less than 5% import penetration</a:t>
            </a:r>
            <a:r>
              <a:rPr lang="en-US" dirty="0" smtClean="0"/>
              <a:t>, when global norm is 40% or more (import sales of 225,000 vehicles in 2010)</a:t>
            </a:r>
          </a:p>
          <a:p>
            <a:pPr>
              <a:buFont typeface="Arial" charset="0"/>
              <a:buChar char="•"/>
            </a:pPr>
            <a:endParaRPr lang="en-US" sz="1100" dirty="0" smtClean="0"/>
          </a:p>
          <a:p>
            <a:pPr>
              <a:buFont typeface="Arial" charset="0"/>
              <a:buChar char="•"/>
            </a:pPr>
            <a:r>
              <a:rPr lang="en-US" dirty="0" smtClean="0"/>
              <a:t>Limited US automakers to </a:t>
            </a:r>
            <a:r>
              <a:rPr lang="en-US" dirty="0" smtClean="0">
                <a:solidFill>
                  <a:srgbClr val="FF0000"/>
                </a:solidFill>
              </a:rPr>
              <a:t>exporting only 8,000 vehicles to Japan in 2010</a:t>
            </a:r>
          </a:p>
          <a:p>
            <a:pPr>
              <a:buFont typeface="Wingdings" pitchFamily="2" charset="2"/>
              <a:buNone/>
            </a:pPr>
            <a:endParaRPr lang="en-US" sz="1100" dirty="0" smtClean="0"/>
          </a:p>
          <a:p>
            <a:pPr>
              <a:buFont typeface="Arial" charset="0"/>
              <a:buChar char="•"/>
            </a:pPr>
            <a:r>
              <a:rPr lang="en-US" dirty="0" smtClean="0">
                <a:solidFill>
                  <a:srgbClr val="FF0000"/>
                </a:solidFill>
              </a:rPr>
              <a:t>70% ($42 billion) of the $60 billion U.S. trade deficit with Japan </a:t>
            </a:r>
            <a:r>
              <a:rPr lang="en-US" dirty="0" smtClean="0"/>
              <a:t>in 2010 is automotive</a:t>
            </a:r>
          </a:p>
          <a:p>
            <a:pPr>
              <a:buFont typeface="Arial" charset="0"/>
              <a:buChar char="•"/>
            </a:pPr>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242888" y="312738"/>
            <a:ext cx="8520112" cy="609600"/>
          </a:xfrm>
        </p:spPr>
        <p:txBody>
          <a:bodyPr/>
          <a:lstStyle/>
          <a:p>
            <a:r>
              <a:rPr dirty="0" smtClean="0"/>
              <a:t>THE WORLD’S THIRD-LARGEST AUTO MARKET…</a:t>
            </a:r>
          </a:p>
        </p:txBody>
      </p:sp>
      <p:graphicFrame>
        <p:nvGraphicFramePr>
          <p:cNvPr id="25602" name="Chart 3"/>
          <p:cNvGraphicFramePr>
            <a:graphicFrameLocks/>
          </p:cNvGraphicFramePr>
          <p:nvPr/>
        </p:nvGraphicFramePr>
        <p:xfrm>
          <a:off x="711200" y="2082800"/>
          <a:ext cx="7645400" cy="4064000"/>
        </p:xfrm>
        <a:graphic>
          <a:graphicData uri="http://schemas.openxmlformats.org/presentationml/2006/ole">
            <mc:AlternateContent xmlns:mc="http://schemas.openxmlformats.org/markup-compatibility/2006">
              <mc:Choice xmlns:v="urn:schemas-microsoft-com:vml" Requires="v">
                <p:oleObj spid="_x0000_s25610" r:id="rId4" imgW="7645047" imgH="4060288" progId="Excel.Sheet.8">
                  <p:embed/>
                </p:oleObj>
              </mc:Choice>
              <mc:Fallback>
                <p:oleObj r:id="rId4" imgW="7645047" imgH="4060288" progId="Excel.Sheet.8">
                  <p:embed/>
                  <p:pic>
                    <p:nvPicPr>
                      <p:cNvPr id="0"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200" y="2082800"/>
                        <a:ext cx="76454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03" name="TextBox 7"/>
          <p:cNvSpPr txBox="1">
            <a:spLocks noChangeArrowheads="1"/>
          </p:cNvSpPr>
          <p:nvPr/>
        </p:nvSpPr>
        <p:spPr bwMode="auto">
          <a:xfrm>
            <a:off x="381000" y="1219200"/>
            <a:ext cx="8229600" cy="646113"/>
          </a:xfrm>
          <a:prstGeom prst="rect">
            <a:avLst/>
          </a:prstGeom>
          <a:noFill/>
          <a:ln w="9525">
            <a:noFill/>
            <a:miter lim="800000"/>
            <a:headEnd/>
            <a:tailEnd/>
          </a:ln>
        </p:spPr>
        <p:txBody>
          <a:bodyPr>
            <a:spAutoFit/>
          </a:bodyPr>
          <a:lstStyle/>
          <a:p>
            <a:r>
              <a:rPr lang="en-US">
                <a:latin typeface="Calibri" pitchFamily="34" charset="0"/>
              </a:rPr>
              <a:t>Japan purchases twice as many vehicles each year as Germany and Brazil, and nearly half as many vehicles as the United States.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242888" y="312738"/>
            <a:ext cx="8520112" cy="609600"/>
          </a:xfrm>
        </p:spPr>
        <p:txBody>
          <a:bodyPr/>
          <a:lstStyle/>
          <a:p>
            <a:r>
              <a:rPr dirty="0" smtClean="0"/>
              <a:t>IS ALSO THE WORLD’S MOST CLOSED AUTO MARKET</a:t>
            </a:r>
          </a:p>
        </p:txBody>
      </p:sp>
      <p:sp>
        <p:nvSpPr>
          <p:cNvPr id="26626" name="TextBox 9"/>
          <p:cNvSpPr txBox="1">
            <a:spLocks noChangeArrowheads="1"/>
          </p:cNvSpPr>
          <p:nvPr/>
        </p:nvSpPr>
        <p:spPr bwMode="auto">
          <a:xfrm>
            <a:off x="381000" y="1219200"/>
            <a:ext cx="8229600" cy="923925"/>
          </a:xfrm>
          <a:prstGeom prst="rect">
            <a:avLst/>
          </a:prstGeom>
          <a:noFill/>
          <a:ln w="9525">
            <a:noFill/>
            <a:miter lim="800000"/>
            <a:headEnd/>
            <a:tailEnd/>
          </a:ln>
        </p:spPr>
        <p:txBody>
          <a:bodyPr>
            <a:spAutoFit/>
          </a:bodyPr>
          <a:lstStyle/>
          <a:p>
            <a:r>
              <a:rPr lang="en-US">
                <a:latin typeface="Calibri" pitchFamily="34" charset="0"/>
              </a:rPr>
              <a:t>Japan remains the most closed auto market in the developed world, with imports capturing no more than 5% of sales – and no material improvement in sales from any importers, including BMW, VW/Audi or Hyundai/Kia.</a:t>
            </a:r>
          </a:p>
        </p:txBody>
      </p:sp>
      <p:graphicFrame>
        <p:nvGraphicFramePr>
          <p:cNvPr id="6" name="Chart 5"/>
          <p:cNvGraphicFramePr>
            <a:graphicFrameLocks/>
          </p:cNvGraphicFramePr>
          <p:nvPr/>
        </p:nvGraphicFramePr>
        <p:xfrm>
          <a:off x="685800" y="2209800"/>
          <a:ext cx="7696200" cy="4648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242888" y="312738"/>
            <a:ext cx="8520112" cy="609600"/>
          </a:xfrm>
        </p:spPr>
        <p:txBody>
          <a:bodyPr/>
          <a:lstStyle/>
          <a:p>
            <a:r>
              <a:rPr dirty="0" smtClean="0"/>
              <a:t>AFFECTING ONE OF OUR MOST IMPORTANT PARTNERSHIPS</a:t>
            </a:r>
          </a:p>
        </p:txBody>
      </p:sp>
      <p:sp>
        <p:nvSpPr>
          <p:cNvPr id="27650" name="TextBox 9"/>
          <p:cNvSpPr txBox="1">
            <a:spLocks noChangeArrowheads="1"/>
          </p:cNvSpPr>
          <p:nvPr/>
        </p:nvSpPr>
        <p:spPr bwMode="auto">
          <a:xfrm>
            <a:off x="392113" y="1143000"/>
            <a:ext cx="8229600" cy="369888"/>
          </a:xfrm>
          <a:prstGeom prst="rect">
            <a:avLst/>
          </a:prstGeom>
          <a:noFill/>
          <a:ln w="9525">
            <a:noFill/>
            <a:miter lim="800000"/>
            <a:headEnd/>
            <a:tailEnd/>
          </a:ln>
        </p:spPr>
        <p:txBody>
          <a:bodyPr>
            <a:spAutoFit/>
          </a:bodyPr>
          <a:lstStyle/>
          <a:p>
            <a:r>
              <a:rPr lang="en-US">
                <a:latin typeface="Calibri" pitchFamily="34" charset="0"/>
              </a:rPr>
              <a:t>Auto trade drove 70% ($42 billion) of our $60 billion trade deficit with Japan last year.</a:t>
            </a:r>
          </a:p>
        </p:txBody>
      </p:sp>
      <p:graphicFrame>
        <p:nvGraphicFramePr>
          <p:cNvPr id="27651" name="Chart 2"/>
          <p:cNvGraphicFramePr>
            <a:graphicFrameLocks/>
          </p:cNvGraphicFramePr>
          <p:nvPr/>
        </p:nvGraphicFramePr>
        <p:xfrm>
          <a:off x="1016000" y="1625600"/>
          <a:ext cx="6654800" cy="3759200"/>
        </p:xfrm>
        <a:graphic>
          <a:graphicData uri="http://schemas.openxmlformats.org/presentationml/2006/ole">
            <mc:AlternateContent xmlns:mc="http://schemas.openxmlformats.org/markup-compatibility/2006">
              <mc:Choice xmlns:v="urn:schemas-microsoft-com:vml" Requires="v">
                <p:oleObj spid="_x0000_s27659" r:id="rId4" imgW="6651312" imgH="3755461" progId="Excel.Sheet.8">
                  <p:embed/>
                </p:oleObj>
              </mc:Choice>
              <mc:Fallback>
                <p:oleObj r:id="rId4" imgW="6651312" imgH="3755461" progId="Excel.Sheet.8">
                  <p:embed/>
                  <p:pic>
                    <p:nvPicPr>
                      <p:cNvPr id="0" name="Char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000" y="1625600"/>
                        <a:ext cx="6654800" cy="375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2" name="TextBox 6"/>
          <p:cNvSpPr txBox="1">
            <a:spLocks noChangeArrowheads="1"/>
          </p:cNvSpPr>
          <p:nvPr/>
        </p:nvSpPr>
        <p:spPr bwMode="auto">
          <a:xfrm>
            <a:off x="392113" y="5221288"/>
            <a:ext cx="8229600" cy="922337"/>
          </a:xfrm>
          <a:prstGeom prst="rect">
            <a:avLst/>
          </a:prstGeom>
          <a:noFill/>
          <a:ln w="9525">
            <a:noFill/>
            <a:miter lim="800000"/>
            <a:headEnd/>
            <a:tailEnd/>
          </a:ln>
        </p:spPr>
        <p:txBody>
          <a:bodyPr>
            <a:spAutoFit/>
          </a:bodyPr>
          <a:lstStyle/>
          <a:p>
            <a:endParaRPr lang="en-US" dirty="0">
              <a:solidFill>
                <a:srgbClr val="C00000"/>
              </a:solidFill>
              <a:latin typeface="Calibri" pitchFamily="34" charset="0"/>
            </a:endParaRPr>
          </a:p>
          <a:p>
            <a:r>
              <a:rPr lang="en-US" dirty="0">
                <a:solidFill>
                  <a:srgbClr val="C00000"/>
                </a:solidFill>
                <a:latin typeface="Calibri" pitchFamily="34" charset="0"/>
              </a:rPr>
              <a:t>For every one vehicle that the U.S. exports to Japan, Japan exports 201 vehicles to the U.S.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42888" y="312738"/>
            <a:ext cx="8520112" cy="609600"/>
          </a:xfrm>
        </p:spPr>
        <p:txBody>
          <a:bodyPr/>
          <a:lstStyle/>
          <a:p>
            <a:r>
              <a:rPr dirty="0" smtClean="0"/>
              <a:t>COMPARISONS WITH U.S. MARKET</a:t>
            </a:r>
            <a:endParaRPr dirty="0" smtClean="0">
              <a:solidFill>
                <a:srgbClr val="C00000"/>
              </a:solidFill>
            </a:endParaRPr>
          </a:p>
        </p:txBody>
      </p:sp>
      <p:sp>
        <p:nvSpPr>
          <p:cNvPr id="28674" name="Rectangle 3"/>
          <p:cNvSpPr>
            <a:spLocks noChangeArrowheads="1"/>
          </p:cNvSpPr>
          <p:nvPr/>
        </p:nvSpPr>
        <p:spPr bwMode="auto">
          <a:xfrm>
            <a:off x="304800" y="1077913"/>
            <a:ext cx="8229600" cy="1878012"/>
          </a:xfrm>
          <a:prstGeom prst="rect">
            <a:avLst/>
          </a:prstGeom>
          <a:noFill/>
          <a:ln w="9525">
            <a:noFill/>
            <a:miter lim="800000"/>
            <a:headEnd/>
            <a:tailEnd/>
          </a:ln>
        </p:spPr>
        <p:txBody>
          <a:bodyPr>
            <a:spAutoFit/>
          </a:bodyPr>
          <a:lstStyle/>
          <a:p>
            <a:pPr>
              <a:spcAft>
                <a:spcPts val="1200"/>
              </a:spcAft>
            </a:pPr>
            <a:r>
              <a:rPr lang="en-US" sz="1600" dirty="0">
                <a:latin typeface="Calibri" pitchFamily="34" charset="0"/>
              </a:rPr>
              <a:t>In the United States, more than 16 global automakers compete, and no single company (domestic or foreign) captures more than 20% of the market.   Foreign automakers captured 55% of all U.S. sales last year.  </a:t>
            </a:r>
          </a:p>
          <a:p>
            <a:pPr>
              <a:spcAft>
                <a:spcPts val="1200"/>
              </a:spcAft>
            </a:pPr>
            <a:r>
              <a:rPr lang="en-US" sz="1600" dirty="0">
                <a:latin typeface="Calibri" pitchFamily="34" charset="0"/>
              </a:rPr>
              <a:t>In Japan, Japanese automakers capture more than 95% of their market.  European, American and Korean automakers, among others, together split the remaining 4.5%.</a:t>
            </a:r>
          </a:p>
          <a:p>
            <a:pPr>
              <a:spcAft>
                <a:spcPts val="1200"/>
              </a:spcAft>
            </a:pPr>
            <a:endParaRPr lang="en-US" sz="1600" b="1" dirty="0">
              <a:latin typeface="Calibri" pitchFamily="34" charset="0"/>
            </a:endParaRPr>
          </a:p>
        </p:txBody>
      </p:sp>
      <p:sp>
        <p:nvSpPr>
          <p:cNvPr id="5" name="Rectangle 4"/>
          <p:cNvSpPr/>
          <p:nvPr/>
        </p:nvSpPr>
        <p:spPr>
          <a:xfrm>
            <a:off x="4572000" y="2743200"/>
            <a:ext cx="4191000" cy="388937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6" name="Rectangle 5"/>
          <p:cNvSpPr/>
          <p:nvPr/>
        </p:nvSpPr>
        <p:spPr>
          <a:xfrm>
            <a:off x="228600" y="2743200"/>
            <a:ext cx="4191000" cy="388937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graphicFrame>
        <p:nvGraphicFramePr>
          <p:cNvPr id="28677" name="Chart 8"/>
          <p:cNvGraphicFramePr>
            <a:graphicFrameLocks/>
          </p:cNvGraphicFramePr>
          <p:nvPr/>
        </p:nvGraphicFramePr>
        <p:xfrm>
          <a:off x="482600" y="2997200"/>
          <a:ext cx="3606800" cy="3589338"/>
        </p:xfrm>
        <a:graphic>
          <a:graphicData uri="http://schemas.openxmlformats.org/presentationml/2006/ole">
            <mc:AlternateContent xmlns:mc="http://schemas.openxmlformats.org/markup-compatibility/2006">
              <mc:Choice xmlns:v="urn:schemas-microsoft-com:vml" Requires="v">
                <p:oleObj spid="_x0000_s28691" name="Worksheet" r:id="rId4" imgW="3609145" imgH="3584759" progId="Excel.Sheet.8">
                  <p:embed/>
                </p:oleObj>
              </mc:Choice>
              <mc:Fallback>
                <p:oleObj name="Worksheet" r:id="rId4" imgW="3609145" imgH="3584759" progId="Excel.Sheet.8">
                  <p:embed/>
                  <p:pic>
                    <p:nvPicPr>
                      <p:cNvPr id="0" name="Chart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 y="2997200"/>
                        <a:ext cx="3606800" cy="3589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78" name="TextBox 10"/>
          <p:cNvSpPr txBox="1">
            <a:spLocks noChangeArrowheads="1"/>
          </p:cNvSpPr>
          <p:nvPr/>
        </p:nvSpPr>
        <p:spPr bwMode="auto">
          <a:xfrm>
            <a:off x="1179513" y="2665413"/>
            <a:ext cx="2389187" cy="307975"/>
          </a:xfrm>
          <a:prstGeom prst="rect">
            <a:avLst/>
          </a:prstGeom>
          <a:noFill/>
          <a:ln w="9525">
            <a:noFill/>
            <a:miter lim="800000"/>
            <a:headEnd/>
            <a:tailEnd/>
          </a:ln>
        </p:spPr>
        <p:txBody>
          <a:bodyPr wrap="none">
            <a:spAutoFit/>
          </a:bodyPr>
          <a:lstStyle/>
          <a:p>
            <a:r>
              <a:rPr lang="en-US" sz="1400" b="1" dirty="0">
                <a:latin typeface="Calibri" pitchFamily="34" charset="0"/>
              </a:rPr>
              <a:t>JAPAN AUTO MARKET -- 2010</a:t>
            </a:r>
          </a:p>
        </p:txBody>
      </p:sp>
      <p:sp>
        <p:nvSpPr>
          <p:cNvPr id="28679" name="TextBox 11"/>
          <p:cNvSpPr txBox="1">
            <a:spLocks noChangeArrowheads="1"/>
          </p:cNvSpPr>
          <p:nvPr/>
        </p:nvSpPr>
        <p:spPr bwMode="auto">
          <a:xfrm>
            <a:off x="5576888" y="2665413"/>
            <a:ext cx="2184400" cy="307975"/>
          </a:xfrm>
          <a:prstGeom prst="rect">
            <a:avLst/>
          </a:prstGeom>
          <a:noFill/>
          <a:ln w="9525">
            <a:noFill/>
            <a:miter lim="800000"/>
            <a:headEnd/>
            <a:tailEnd/>
          </a:ln>
        </p:spPr>
        <p:txBody>
          <a:bodyPr wrap="none">
            <a:spAutoFit/>
          </a:bodyPr>
          <a:lstStyle/>
          <a:p>
            <a:r>
              <a:rPr lang="en-US" sz="1400" b="1">
                <a:latin typeface="Calibri" pitchFamily="34" charset="0"/>
              </a:rPr>
              <a:t>U.S. AUTO MARKET -- 2010</a:t>
            </a:r>
          </a:p>
        </p:txBody>
      </p:sp>
      <p:graphicFrame>
        <p:nvGraphicFramePr>
          <p:cNvPr id="28680" name="Chart 12"/>
          <p:cNvGraphicFramePr>
            <a:graphicFrameLocks/>
          </p:cNvGraphicFramePr>
          <p:nvPr/>
        </p:nvGraphicFramePr>
        <p:xfrm>
          <a:off x="4940300" y="2768600"/>
          <a:ext cx="3454400" cy="3679825"/>
        </p:xfrm>
        <a:graphic>
          <a:graphicData uri="http://schemas.openxmlformats.org/presentationml/2006/ole">
            <mc:AlternateContent xmlns:mc="http://schemas.openxmlformats.org/markup-compatibility/2006">
              <mc:Choice xmlns:v="urn:schemas-microsoft-com:vml" Requires="v">
                <p:oleObj spid="_x0000_s28692" r:id="rId7" imgW="3456732" imgH="3682303" progId="Excel.Sheet.8">
                  <p:embed/>
                </p:oleObj>
              </mc:Choice>
              <mc:Fallback>
                <p:oleObj r:id="rId7" imgW="3456732" imgH="3682303" progId="Excel.Sheet.8">
                  <p:embed/>
                  <p:pic>
                    <p:nvPicPr>
                      <p:cNvPr id="0" name="Chart 1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0300" y="2768600"/>
                        <a:ext cx="3454400" cy="3679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242888" y="312738"/>
            <a:ext cx="8520112" cy="609600"/>
          </a:xfrm>
        </p:spPr>
        <p:txBody>
          <a:bodyPr/>
          <a:lstStyle/>
          <a:p>
            <a:r>
              <a:rPr smtClean="0"/>
              <a:t>SUMMARY</a:t>
            </a:r>
          </a:p>
        </p:txBody>
      </p:sp>
      <p:sp>
        <p:nvSpPr>
          <p:cNvPr id="3" name="Text Placeholder 2"/>
          <p:cNvSpPr>
            <a:spLocks noGrp="1"/>
          </p:cNvSpPr>
          <p:nvPr>
            <p:ph type="body" sz="quarter" idx="11"/>
          </p:nvPr>
        </p:nvSpPr>
        <p:spPr>
          <a:xfrm>
            <a:off x="152400" y="1524000"/>
            <a:ext cx="8991600" cy="4038600"/>
          </a:xfrm>
        </p:spPr>
        <p:txBody>
          <a:bodyPr>
            <a:normAutofit/>
          </a:bodyPr>
          <a:lstStyle/>
          <a:p>
            <a:pPr>
              <a:spcBef>
                <a:spcPct val="0"/>
              </a:spcBef>
              <a:spcAft>
                <a:spcPts val="1200"/>
              </a:spcAft>
              <a:buFont typeface="Arial" charset="0"/>
              <a:buChar char="•"/>
            </a:pPr>
            <a:r>
              <a:rPr lang="en-US" sz="1800" dirty="0" smtClean="0"/>
              <a:t>Ford, GM and Chrysler fully support the ambition of a 21</a:t>
            </a:r>
            <a:r>
              <a:rPr lang="en-US" sz="1800" baseline="30000" dirty="0" smtClean="0"/>
              <a:t>st</a:t>
            </a:r>
            <a:r>
              <a:rPr lang="en-US" sz="1800" dirty="0" smtClean="0"/>
              <a:t> century TPP trade agreement with Australia, Brunei, Chile, New Zealand, Malaysia, Peru, Singapore, and Vietnam.</a:t>
            </a:r>
          </a:p>
          <a:p>
            <a:pPr>
              <a:spcBef>
                <a:spcPct val="0"/>
              </a:spcBef>
              <a:spcAft>
                <a:spcPts val="1200"/>
              </a:spcAft>
              <a:buFont typeface="Arial" charset="0"/>
              <a:buChar char="•"/>
            </a:pPr>
            <a:r>
              <a:rPr lang="en-US" sz="1800" dirty="0" smtClean="0"/>
              <a:t>This 21</a:t>
            </a:r>
            <a:r>
              <a:rPr lang="en-US" sz="1800" baseline="30000" dirty="0" smtClean="0"/>
              <a:t>st</a:t>
            </a:r>
            <a:r>
              <a:rPr lang="en-US" sz="1800" dirty="0" smtClean="0"/>
              <a:t> Century Agreement should form the template for all future trade agreements and fully address tariffs, NTBs, regulations, and trade disruptive auto policies, drive workable and fair rules of origin, and ensure fair and trade supporting investment policies.</a:t>
            </a:r>
          </a:p>
          <a:p>
            <a:pPr>
              <a:spcBef>
                <a:spcPct val="0"/>
              </a:spcBef>
              <a:spcAft>
                <a:spcPts val="1200"/>
              </a:spcAft>
              <a:buFont typeface="Arial" charset="0"/>
              <a:buChar char="•"/>
            </a:pPr>
            <a:r>
              <a:rPr lang="en-US" sz="1800" dirty="0" smtClean="0"/>
              <a:t>In addition, the TPP should also mandate trade supporting currency disciplines among members to address the trade distorting practice of currency misalignment.</a:t>
            </a:r>
          </a:p>
          <a:p>
            <a:pPr>
              <a:spcBef>
                <a:spcPct val="0"/>
              </a:spcBef>
              <a:spcAft>
                <a:spcPts val="1200"/>
              </a:spcAft>
              <a:buFont typeface="Arial" charset="0"/>
              <a:buChar char="•"/>
            </a:pPr>
            <a:r>
              <a:rPr lang="en-US" sz="1800" dirty="0" smtClean="0"/>
              <a:t>Step one of the TPP negotiations should be to complete a high ambition agreement with the initial nine countries..</a:t>
            </a:r>
          </a:p>
          <a:p>
            <a:pPr>
              <a:spcBef>
                <a:spcPct val="0"/>
              </a:spcBef>
              <a:spcAft>
                <a:spcPts val="1200"/>
              </a:spcAft>
              <a:buFont typeface="Arial" charset="0"/>
              <a:buChar char="•"/>
            </a:pPr>
            <a:r>
              <a:rPr lang="en-US" sz="1800" dirty="0" smtClean="0"/>
              <a:t>To minimize TPP implementation delays, consideration of new members -- including Japan -- should occur only after the agreement is completed with the original nine members. </a:t>
            </a:r>
          </a:p>
          <a:p>
            <a:pPr>
              <a:buFont typeface="Arial" charset="0"/>
              <a:buChar char="•"/>
            </a:pPr>
            <a:endParaRPr lang="en-US" sz="1800"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242888" y="312738"/>
            <a:ext cx="8520112" cy="609600"/>
          </a:xfrm>
        </p:spPr>
        <p:txBody>
          <a:bodyPr/>
          <a:lstStyle/>
          <a:p>
            <a:r>
              <a:rPr dirty="0" smtClean="0"/>
              <a:t>COMPARING AUTO MARKET SHARE</a:t>
            </a:r>
            <a:endParaRPr dirty="0" smtClean="0">
              <a:solidFill>
                <a:srgbClr val="C00000"/>
              </a:solidFill>
            </a:endParaRPr>
          </a:p>
        </p:txBody>
      </p:sp>
      <p:graphicFrame>
        <p:nvGraphicFramePr>
          <p:cNvPr id="29698" name="Chart 14"/>
          <p:cNvGraphicFramePr>
            <a:graphicFrameLocks/>
          </p:cNvGraphicFramePr>
          <p:nvPr/>
        </p:nvGraphicFramePr>
        <p:xfrm>
          <a:off x="5816600" y="1016000"/>
          <a:ext cx="2997200" cy="5664200"/>
        </p:xfrm>
        <a:graphic>
          <a:graphicData uri="http://schemas.openxmlformats.org/presentationml/2006/ole">
            <mc:AlternateContent xmlns:mc="http://schemas.openxmlformats.org/markup-compatibility/2006">
              <mc:Choice xmlns:v="urn:schemas-microsoft-com:vml" Requires="v">
                <p:oleObj spid="_x0000_s29715" r:id="rId4" imgW="2999492" imgH="5663675" progId="Excel.Sheet.8">
                  <p:embed/>
                </p:oleObj>
              </mc:Choice>
              <mc:Fallback>
                <p:oleObj r:id="rId4" imgW="2999492" imgH="5663675" progId="Excel.Sheet.8">
                  <p:embed/>
                  <p:pic>
                    <p:nvPicPr>
                      <p:cNvPr id="0" name="Chart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6600" y="1016000"/>
                        <a:ext cx="2997200" cy="566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699" name="Rectangle 15"/>
          <p:cNvSpPr>
            <a:spLocks noChangeArrowheads="1"/>
          </p:cNvSpPr>
          <p:nvPr/>
        </p:nvSpPr>
        <p:spPr bwMode="auto">
          <a:xfrm>
            <a:off x="271463" y="1166813"/>
            <a:ext cx="5595937" cy="1230312"/>
          </a:xfrm>
          <a:prstGeom prst="rect">
            <a:avLst/>
          </a:prstGeom>
          <a:noFill/>
          <a:ln w="9525">
            <a:noFill/>
            <a:miter lim="800000"/>
            <a:headEnd/>
            <a:tailEnd/>
          </a:ln>
        </p:spPr>
        <p:txBody>
          <a:bodyPr>
            <a:spAutoFit/>
          </a:bodyPr>
          <a:lstStyle/>
          <a:p>
            <a:pPr>
              <a:spcAft>
                <a:spcPts val="1200"/>
              </a:spcAft>
            </a:pPr>
            <a:r>
              <a:rPr lang="en-US" sz="1600">
                <a:latin typeface="Calibri" pitchFamily="34" charset="0"/>
              </a:rPr>
              <a:t>Automakers have battled for leadership on global sales for years.  Competition remains close, particularly among the leading American and Japanese automakers.</a:t>
            </a:r>
          </a:p>
          <a:p>
            <a:pPr>
              <a:spcAft>
                <a:spcPts val="1200"/>
              </a:spcAft>
            </a:pPr>
            <a:r>
              <a:rPr lang="en-US" sz="1600">
                <a:latin typeface="Calibri" pitchFamily="34" charset="0"/>
              </a:rPr>
              <a:t>Japan, the world’s third-largest auto market, is another story. </a:t>
            </a:r>
            <a:endParaRPr lang="en-US" sz="1600" b="1">
              <a:latin typeface="Calibri" pitchFamily="34" charset="0"/>
            </a:endParaRPr>
          </a:p>
        </p:txBody>
      </p:sp>
      <p:graphicFrame>
        <p:nvGraphicFramePr>
          <p:cNvPr id="29700" name="Chart 16"/>
          <p:cNvGraphicFramePr>
            <a:graphicFrameLocks/>
          </p:cNvGraphicFramePr>
          <p:nvPr/>
        </p:nvGraphicFramePr>
        <p:xfrm>
          <a:off x="2943225" y="2844800"/>
          <a:ext cx="2636838" cy="3683000"/>
        </p:xfrm>
        <a:graphic>
          <a:graphicData uri="http://schemas.openxmlformats.org/presentationml/2006/ole">
            <mc:AlternateContent xmlns:mc="http://schemas.openxmlformats.org/markup-compatibility/2006">
              <mc:Choice xmlns:v="urn:schemas-microsoft-com:vml" Requires="v">
                <p:oleObj spid="_x0000_s29716" r:id="rId7" imgW="2633700" imgH="3682303" progId="Excel.Sheet.8">
                  <p:embed/>
                </p:oleObj>
              </mc:Choice>
              <mc:Fallback>
                <p:oleObj r:id="rId7" imgW="2633700" imgH="3682303" progId="Excel.Sheet.8">
                  <p:embed/>
                  <p:pic>
                    <p:nvPicPr>
                      <p:cNvPr id="0" name="Chart 1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3225" y="2844800"/>
                        <a:ext cx="2636838" cy="368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1" name="Chart 6"/>
          <p:cNvGraphicFramePr>
            <a:graphicFrameLocks/>
          </p:cNvGraphicFramePr>
          <p:nvPr/>
        </p:nvGraphicFramePr>
        <p:xfrm>
          <a:off x="406400" y="2844800"/>
          <a:ext cx="2540000" cy="3683000"/>
        </p:xfrm>
        <a:graphic>
          <a:graphicData uri="http://schemas.openxmlformats.org/presentationml/2006/ole">
            <mc:AlternateContent xmlns:mc="http://schemas.openxmlformats.org/markup-compatibility/2006">
              <mc:Choice xmlns:v="urn:schemas-microsoft-com:vml" Requires="v">
                <p:oleObj spid="_x0000_s29717" r:id="rId10" imgW="2536156" imgH="3682303" progId="Excel.Sheet.8">
                  <p:embed/>
                </p:oleObj>
              </mc:Choice>
              <mc:Fallback>
                <p:oleObj r:id="rId10" imgW="2536156" imgH="3682303" progId="Excel.Sheet.8">
                  <p:embed/>
                  <p:pic>
                    <p:nvPicPr>
                      <p:cNvPr id="0" name="Chart 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400" y="2844800"/>
                        <a:ext cx="2540000" cy="368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228600" y="312738"/>
            <a:ext cx="8763000" cy="609600"/>
          </a:xfrm>
        </p:spPr>
        <p:txBody>
          <a:bodyPr>
            <a:normAutofit/>
          </a:bodyPr>
          <a:lstStyle/>
          <a:p>
            <a:r>
              <a:rPr dirty="0" smtClean="0"/>
              <a:t>INDIVIDUAL RESULTS SUPPORT AVERAGES IN U.S. &amp; JAPAN</a:t>
            </a:r>
            <a:endParaRPr dirty="0" smtClean="0">
              <a:solidFill>
                <a:srgbClr val="C00000"/>
              </a:solidFill>
            </a:endParaRPr>
          </a:p>
        </p:txBody>
      </p:sp>
      <p:graphicFrame>
        <p:nvGraphicFramePr>
          <p:cNvPr id="30722" name="Chart 6"/>
          <p:cNvGraphicFramePr>
            <a:graphicFrameLocks/>
          </p:cNvGraphicFramePr>
          <p:nvPr/>
        </p:nvGraphicFramePr>
        <p:xfrm>
          <a:off x="4479925" y="3606800"/>
          <a:ext cx="4249738" cy="2463800"/>
        </p:xfrm>
        <a:graphic>
          <a:graphicData uri="http://schemas.openxmlformats.org/presentationml/2006/ole">
            <mc:AlternateContent xmlns:mc="http://schemas.openxmlformats.org/markup-compatibility/2006">
              <mc:Choice xmlns:v="urn:schemas-microsoft-com:vml" Requires="v">
                <p:oleObj spid="_x0000_s30734" r:id="rId4" imgW="4249280" imgH="2462997" progId="Excel.Sheet.8">
                  <p:embed/>
                </p:oleObj>
              </mc:Choice>
              <mc:Fallback>
                <p:oleObj r:id="rId4" imgW="4249280" imgH="2462997" progId="Excel.Sheet.8">
                  <p:embed/>
                  <p:pic>
                    <p:nvPicPr>
                      <p:cNvPr id="0" name="Char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9925" y="3606800"/>
                        <a:ext cx="4249738" cy="246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3" name="Chart 8"/>
          <p:cNvGraphicFramePr>
            <a:graphicFrameLocks/>
          </p:cNvGraphicFramePr>
          <p:nvPr/>
        </p:nvGraphicFramePr>
        <p:xfrm>
          <a:off x="330200" y="2311400"/>
          <a:ext cx="4249738" cy="3530600"/>
        </p:xfrm>
        <a:graphic>
          <a:graphicData uri="http://schemas.openxmlformats.org/presentationml/2006/ole">
            <mc:AlternateContent xmlns:mc="http://schemas.openxmlformats.org/markup-compatibility/2006">
              <mc:Choice xmlns:v="urn:schemas-microsoft-com:vml" Requires="v">
                <p:oleObj spid="_x0000_s30735" r:id="rId7" imgW="4249280" imgH="3529890" progId="Excel.Sheet.8">
                  <p:embed/>
                </p:oleObj>
              </mc:Choice>
              <mc:Fallback>
                <p:oleObj r:id="rId7" imgW="4249280" imgH="3529890" progId="Excel.Sheet.8">
                  <p:embed/>
                  <p:pic>
                    <p:nvPicPr>
                      <p:cNvPr id="0" name="Chart 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200" y="2311400"/>
                        <a:ext cx="4249738" cy="353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4" name="TextBox 2"/>
          <p:cNvSpPr txBox="1">
            <a:spLocks noChangeArrowheads="1"/>
          </p:cNvSpPr>
          <p:nvPr/>
        </p:nvSpPr>
        <p:spPr bwMode="auto">
          <a:xfrm>
            <a:off x="365125" y="1143000"/>
            <a:ext cx="8397875" cy="923925"/>
          </a:xfrm>
          <a:prstGeom prst="rect">
            <a:avLst/>
          </a:prstGeom>
          <a:noFill/>
          <a:ln w="9525">
            <a:noFill/>
            <a:miter lim="800000"/>
            <a:headEnd/>
            <a:tailEnd/>
          </a:ln>
        </p:spPr>
        <p:txBody>
          <a:bodyPr>
            <a:spAutoFit/>
          </a:bodyPr>
          <a:lstStyle/>
          <a:p>
            <a:r>
              <a:rPr lang="en-US">
                <a:latin typeface="Calibri" pitchFamily="34" charset="0"/>
              </a:rPr>
              <a:t>Company-specific results in the U.S. demonstrate just how competitive our market is.  Results in Japan demonstrate just how suppressed Chrysler, Ford and GM have been, and how far Japan still needs to go.</a:t>
            </a:r>
          </a:p>
        </p:txBody>
      </p:sp>
      <p:sp>
        <p:nvSpPr>
          <p:cNvPr id="30725" name="TextBox 3"/>
          <p:cNvSpPr txBox="1">
            <a:spLocks noChangeArrowheads="1"/>
          </p:cNvSpPr>
          <p:nvPr/>
        </p:nvSpPr>
        <p:spPr bwMode="auto">
          <a:xfrm>
            <a:off x="6324600" y="2514600"/>
            <a:ext cx="1444625" cy="276225"/>
          </a:xfrm>
          <a:prstGeom prst="rect">
            <a:avLst/>
          </a:prstGeom>
          <a:noFill/>
          <a:ln w="9525">
            <a:noFill/>
            <a:miter lim="800000"/>
            <a:headEnd/>
            <a:tailEnd/>
          </a:ln>
        </p:spPr>
        <p:txBody>
          <a:bodyPr wrap="none">
            <a:spAutoFit/>
          </a:bodyPr>
          <a:lstStyle/>
          <a:p>
            <a:r>
              <a:rPr lang="en-US" sz="1200" b="1">
                <a:latin typeface="Calibri" pitchFamily="34" charset="0"/>
              </a:rPr>
              <a:t>Annual Sales, Japan</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42888" y="312738"/>
            <a:ext cx="8520112" cy="609600"/>
          </a:xfrm>
        </p:spPr>
        <p:txBody>
          <a:bodyPr/>
          <a:lstStyle/>
          <a:p>
            <a:r>
              <a:rPr dirty="0" smtClean="0"/>
              <a:t>ALL IMPORTS HAVE A DIFFICULT TIME SELLING IN JAPAN</a:t>
            </a:r>
            <a:endParaRPr dirty="0" smtClean="0">
              <a:solidFill>
                <a:srgbClr val="C00000"/>
              </a:solidFill>
            </a:endParaRPr>
          </a:p>
        </p:txBody>
      </p:sp>
      <p:graphicFrame>
        <p:nvGraphicFramePr>
          <p:cNvPr id="31746" name="Chart 4"/>
          <p:cNvGraphicFramePr>
            <a:graphicFrameLocks/>
          </p:cNvGraphicFramePr>
          <p:nvPr/>
        </p:nvGraphicFramePr>
        <p:xfrm>
          <a:off x="341313" y="3454400"/>
          <a:ext cx="3454400" cy="2997200"/>
        </p:xfrm>
        <a:graphic>
          <a:graphicData uri="http://schemas.openxmlformats.org/presentationml/2006/ole">
            <mc:AlternateContent xmlns:mc="http://schemas.openxmlformats.org/markup-compatibility/2006">
              <mc:Choice xmlns:v="urn:schemas-microsoft-com:vml" Requires="v">
                <p:oleObj spid="_x0000_s31760" r:id="rId4" imgW="3456732" imgH="2993395" progId="Excel.Sheet.8">
                  <p:embed/>
                </p:oleObj>
              </mc:Choice>
              <mc:Fallback>
                <p:oleObj r:id="rId4" imgW="3456732" imgH="2993395" progId="Excel.Sheet.8">
                  <p:embed/>
                  <p:pic>
                    <p:nvPicPr>
                      <p:cNvPr id="0"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13" y="3454400"/>
                        <a:ext cx="3454400" cy="299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7" name="TextBox 5"/>
          <p:cNvSpPr txBox="1">
            <a:spLocks noChangeArrowheads="1"/>
          </p:cNvSpPr>
          <p:nvPr/>
        </p:nvSpPr>
        <p:spPr bwMode="auto">
          <a:xfrm>
            <a:off x="392112" y="1143000"/>
            <a:ext cx="8294688" cy="2816225"/>
          </a:xfrm>
          <a:prstGeom prst="rect">
            <a:avLst/>
          </a:prstGeom>
          <a:noFill/>
          <a:ln w="9525">
            <a:noFill/>
            <a:miter lim="800000"/>
            <a:headEnd/>
            <a:tailEnd/>
          </a:ln>
        </p:spPr>
        <p:txBody>
          <a:bodyPr>
            <a:spAutoFit/>
          </a:bodyPr>
          <a:lstStyle/>
          <a:p>
            <a:pPr marL="285750" indent="-285750">
              <a:spcAft>
                <a:spcPts val="600"/>
              </a:spcAft>
              <a:buFont typeface="Arial" charset="0"/>
              <a:buChar char="•"/>
            </a:pPr>
            <a:r>
              <a:rPr lang="en-US" dirty="0">
                <a:latin typeface="Calibri" pitchFamily="34" charset="0"/>
              </a:rPr>
              <a:t>Critics argue that American automakers have failed to open the Japanese market because they do not deliver on quality. </a:t>
            </a:r>
            <a:endParaRPr lang="en-US" sz="1000" dirty="0">
              <a:latin typeface="Calibri" pitchFamily="34" charset="0"/>
            </a:endParaRPr>
          </a:p>
          <a:p>
            <a:pPr marL="285750" indent="-285750">
              <a:spcAft>
                <a:spcPts val="600"/>
              </a:spcAft>
              <a:buFont typeface="Arial" charset="0"/>
              <a:buChar char="•"/>
            </a:pPr>
            <a:r>
              <a:rPr lang="en-US" dirty="0">
                <a:latin typeface="Calibri" pitchFamily="34" charset="0"/>
              </a:rPr>
              <a:t>First, Chrysler, Ford and GM beat foreign automakers on quality this year.  (JD Powers)</a:t>
            </a:r>
            <a:endParaRPr lang="en-US" sz="1000" dirty="0">
              <a:latin typeface="Calibri" pitchFamily="34" charset="0"/>
            </a:endParaRPr>
          </a:p>
          <a:p>
            <a:pPr marL="285750" indent="-285750">
              <a:spcAft>
                <a:spcPts val="600"/>
              </a:spcAft>
              <a:buFont typeface="Arial" charset="0"/>
              <a:buChar char="•"/>
            </a:pPr>
            <a:r>
              <a:rPr lang="en-US" dirty="0">
                <a:latin typeface="Calibri" pitchFamily="34" charset="0"/>
              </a:rPr>
              <a:t>Second, if Japan’s market has truly opened, why aren’t globally popular brands, like BMW, Mercedes and VW (which together comprise nearly 8% of U.S. auto sales) able to capture half as much of the market in Japan?  </a:t>
            </a:r>
          </a:p>
          <a:p>
            <a:pPr marL="285750" indent="-285750">
              <a:spcAft>
                <a:spcPts val="600"/>
              </a:spcAft>
              <a:buFont typeface="Arial" charset="0"/>
              <a:buChar char="•"/>
            </a:pPr>
            <a:r>
              <a:rPr lang="en-US" dirty="0">
                <a:latin typeface="Calibri" pitchFamily="34" charset="0"/>
              </a:rPr>
              <a:t>Similarly, why can’t Korean automakers, which captured 7% of the U.S. market last year, capture a tenth as much in Japan?</a:t>
            </a:r>
          </a:p>
        </p:txBody>
      </p:sp>
      <p:sp>
        <p:nvSpPr>
          <p:cNvPr id="31748" name="TextBox 7"/>
          <p:cNvSpPr txBox="1">
            <a:spLocks noChangeArrowheads="1"/>
          </p:cNvSpPr>
          <p:nvPr/>
        </p:nvSpPr>
        <p:spPr bwMode="auto">
          <a:xfrm>
            <a:off x="381000" y="4076700"/>
            <a:ext cx="3352800" cy="307975"/>
          </a:xfrm>
          <a:prstGeom prst="rect">
            <a:avLst/>
          </a:prstGeom>
          <a:noFill/>
          <a:ln w="9525">
            <a:noFill/>
            <a:miter lim="800000"/>
            <a:headEnd/>
            <a:tailEnd/>
          </a:ln>
        </p:spPr>
        <p:txBody>
          <a:bodyPr>
            <a:spAutoFit/>
          </a:bodyPr>
          <a:lstStyle/>
          <a:p>
            <a:pPr algn="ctr"/>
            <a:r>
              <a:rPr lang="en-US" sz="1400" b="1">
                <a:latin typeface="Calibri" pitchFamily="34" charset="0"/>
              </a:rPr>
              <a:t>All European Automakers (2010)</a:t>
            </a:r>
          </a:p>
        </p:txBody>
      </p:sp>
      <p:graphicFrame>
        <p:nvGraphicFramePr>
          <p:cNvPr id="31749" name="Chart 8"/>
          <p:cNvGraphicFramePr>
            <a:graphicFrameLocks/>
          </p:cNvGraphicFramePr>
          <p:nvPr/>
        </p:nvGraphicFramePr>
        <p:xfrm>
          <a:off x="4749800" y="3530600"/>
          <a:ext cx="4052888" cy="2997200"/>
        </p:xfrm>
        <a:graphic>
          <a:graphicData uri="http://schemas.openxmlformats.org/presentationml/2006/ole">
            <mc:AlternateContent xmlns:mc="http://schemas.openxmlformats.org/markup-compatibility/2006">
              <mc:Choice xmlns:v="urn:schemas-microsoft-com:vml" Requires="v">
                <p:oleObj spid="_x0000_s31761" r:id="rId7" imgW="4054191" imgH="2999492" progId="Excel.Sheet.8">
                  <p:embed/>
                </p:oleObj>
              </mc:Choice>
              <mc:Fallback>
                <p:oleObj r:id="rId7" imgW="4054191" imgH="2999492" progId="Excel.Sheet.8">
                  <p:embed/>
                  <p:pic>
                    <p:nvPicPr>
                      <p:cNvPr id="0" name="Chart 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9800" y="3530600"/>
                        <a:ext cx="4052888" cy="299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242888" y="312738"/>
            <a:ext cx="8520112" cy="609600"/>
          </a:xfrm>
        </p:spPr>
        <p:txBody>
          <a:bodyPr/>
          <a:lstStyle/>
          <a:p>
            <a:r>
              <a:rPr smtClean="0"/>
              <a:t>WE HAVE CONSISTENTLY SUPPORTED FREE TRADE… </a:t>
            </a:r>
            <a:endParaRPr smtClean="0">
              <a:solidFill>
                <a:srgbClr val="C00000"/>
              </a:solidFill>
            </a:endParaRPr>
          </a:p>
        </p:txBody>
      </p:sp>
      <p:sp>
        <p:nvSpPr>
          <p:cNvPr id="13314" name="Rectangle 3"/>
          <p:cNvSpPr>
            <a:spLocks noChangeArrowheads="1"/>
          </p:cNvSpPr>
          <p:nvPr/>
        </p:nvSpPr>
        <p:spPr bwMode="auto">
          <a:xfrm>
            <a:off x="304800" y="1295400"/>
            <a:ext cx="8458200" cy="708025"/>
          </a:xfrm>
          <a:prstGeom prst="rect">
            <a:avLst/>
          </a:prstGeom>
          <a:noFill/>
          <a:ln w="9525">
            <a:noFill/>
            <a:miter lim="800000"/>
            <a:headEnd/>
            <a:tailEnd/>
          </a:ln>
        </p:spPr>
        <p:txBody>
          <a:bodyPr>
            <a:spAutoFit/>
          </a:bodyPr>
          <a:lstStyle/>
          <a:p>
            <a:pPr>
              <a:spcAft>
                <a:spcPts val="1200"/>
              </a:spcAft>
            </a:pPr>
            <a:r>
              <a:rPr lang="en-US" sz="2000">
                <a:latin typeface="Calibri" pitchFamily="34" charset="0"/>
              </a:rPr>
              <a:t>Chrysler, Ford and GM have supported every major trade agreement over the past 45 years.</a:t>
            </a:r>
          </a:p>
        </p:txBody>
      </p:sp>
      <p:graphicFrame>
        <p:nvGraphicFramePr>
          <p:cNvPr id="7" name="Table 6"/>
          <p:cNvGraphicFramePr>
            <a:graphicFrameLocks noGrp="1"/>
          </p:cNvGraphicFramePr>
          <p:nvPr/>
        </p:nvGraphicFramePr>
        <p:xfrm>
          <a:off x="304800" y="2971800"/>
          <a:ext cx="8534400" cy="2819400"/>
        </p:xfrm>
        <a:graphic>
          <a:graphicData uri="http://schemas.openxmlformats.org/drawingml/2006/table">
            <a:tbl>
              <a:tblPr firstRow="1" bandRow="1">
                <a:tableStyleId>{5C22544A-7EE6-4342-B048-85BDC9FD1C3A}</a:tableStyleId>
              </a:tblPr>
              <a:tblGrid>
                <a:gridCol w="775855"/>
                <a:gridCol w="775855"/>
                <a:gridCol w="775855"/>
                <a:gridCol w="775855"/>
                <a:gridCol w="775855"/>
                <a:gridCol w="775855"/>
                <a:gridCol w="775855"/>
                <a:gridCol w="870117"/>
                <a:gridCol w="877367"/>
                <a:gridCol w="651257"/>
                <a:gridCol w="704674"/>
              </a:tblGrid>
              <a:tr h="448652">
                <a:tc>
                  <a:txBody>
                    <a:bodyPr/>
                    <a:lstStyle/>
                    <a:p>
                      <a:pPr algn="ctr"/>
                      <a:r>
                        <a:rPr lang="en-US" sz="1000" dirty="0" smtClean="0">
                          <a:solidFill>
                            <a:schemeClr val="bg1"/>
                          </a:solidFill>
                        </a:rPr>
                        <a:t>1965</a:t>
                      </a:r>
                      <a:endParaRPr lang="en-US" sz="1000" dirty="0">
                        <a:solidFill>
                          <a:schemeClr val="bg1"/>
                        </a:solidFill>
                      </a:endParaRPr>
                    </a:p>
                  </a:txBody>
                  <a:tcPr marL="45720" marR="45720" anchor="ctr">
                    <a:solidFill>
                      <a:schemeClr val="tx2">
                        <a:lumMod val="75000"/>
                      </a:schemeClr>
                    </a:solidFill>
                  </a:tcPr>
                </a:tc>
                <a:tc>
                  <a:txBody>
                    <a:bodyPr/>
                    <a:lstStyle/>
                    <a:p>
                      <a:pPr algn="ctr"/>
                      <a:r>
                        <a:rPr lang="en-US" sz="1000" dirty="0" smtClean="0">
                          <a:solidFill>
                            <a:schemeClr val="bg1"/>
                          </a:solidFill>
                        </a:rPr>
                        <a:t>1988</a:t>
                      </a:r>
                      <a:endParaRPr lang="en-US" sz="1000" dirty="0">
                        <a:solidFill>
                          <a:schemeClr val="bg1"/>
                        </a:solidFill>
                      </a:endParaRPr>
                    </a:p>
                  </a:txBody>
                  <a:tcPr marL="45720" marR="45720" anchor="ctr">
                    <a:solidFill>
                      <a:schemeClr val="tx2">
                        <a:lumMod val="75000"/>
                      </a:schemeClr>
                    </a:solidFill>
                  </a:tcPr>
                </a:tc>
                <a:tc>
                  <a:txBody>
                    <a:bodyPr/>
                    <a:lstStyle/>
                    <a:p>
                      <a:pPr algn="ctr"/>
                      <a:r>
                        <a:rPr lang="en-US" sz="1000" dirty="0" smtClean="0">
                          <a:solidFill>
                            <a:schemeClr val="bg1"/>
                          </a:solidFill>
                        </a:rPr>
                        <a:t>1994</a:t>
                      </a:r>
                      <a:endParaRPr lang="en-US" sz="1000" dirty="0">
                        <a:solidFill>
                          <a:schemeClr val="bg1"/>
                        </a:solidFill>
                      </a:endParaRPr>
                    </a:p>
                  </a:txBody>
                  <a:tcPr marL="45720" marR="45720" anchor="ctr">
                    <a:solidFill>
                      <a:schemeClr val="tx2">
                        <a:lumMod val="75000"/>
                      </a:schemeClr>
                    </a:solidFill>
                  </a:tcPr>
                </a:tc>
                <a:tc>
                  <a:txBody>
                    <a:bodyPr/>
                    <a:lstStyle/>
                    <a:p>
                      <a:pPr algn="ctr"/>
                      <a:r>
                        <a:rPr lang="en-US" sz="1000" dirty="0" smtClean="0">
                          <a:solidFill>
                            <a:schemeClr val="bg1"/>
                          </a:solidFill>
                        </a:rPr>
                        <a:t>1995</a:t>
                      </a:r>
                      <a:endParaRPr lang="en-US" sz="1000" dirty="0">
                        <a:solidFill>
                          <a:schemeClr val="bg1"/>
                        </a:solidFill>
                      </a:endParaRPr>
                    </a:p>
                  </a:txBody>
                  <a:tcPr marL="45720" marR="45720" anchor="ctr">
                    <a:solidFill>
                      <a:schemeClr val="tx2">
                        <a:lumMod val="75000"/>
                      </a:schemeClr>
                    </a:solidFill>
                  </a:tcPr>
                </a:tc>
                <a:tc>
                  <a:txBody>
                    <a:bodyPr/>
                    <a:lstStyle/>
                    <a:p>
                      <a:pPr algn="ctr"/>
                      <a:r>
                        <a:rPr lang="en-US" sz="1000" dirty="0" smtClean="0">
                          <a:solidFill>
                            <a:schemeClr val="bg1"/>
                          </a:solidFill>
                        </a:rPr>
                        <a:t>2001</a:t>
                      </a:r>
                      <a:endParaRPr lang="en-US" sz="1000" dirty="0">
                        <a:solidFill>
                          <a:schemeClr val="bg1"/>
                        </a:solidFill>
                      </a:endParaRPr>
                    </a:p>
                  </a:txBody>
                  <a:tcPr marL="45720" marR="45720" anchor="ctr">
                    <a:solidFill>
                      <a:schemeClr val="tx2">
                        <a:lumMod val="75000"/>
                      </a:schemeClr>
                    </a:solidFill>
                  </a:tcPr>
                </a:tc>
                <a:tc>
                  <a:txBody>
                    <a:bodyPr/>
                    <a:lstStyle/>
                    <a:p>
                      <a:pPr algn="ctr"/>
                      <a:r>
                        <a:rPr lang="en-US" sz="1000" dirty="0" smtClean="0">
                          <a:solidFill>
                            <a:schemeClr val="bg1"/>
                          </a:solidFill>
                        </a:rPr>
                        <a:t>2004</a:t>
                      </a:r>
                      <a:endParaRPr lang="en-US" sz="1000" dirty="0">
                        <a:solidFill>
                          <a:schemeClr val="bg1"/>
                        </a:solidFill>
                      </a:endParaRPr>
                    </a:p>
                  </a:txBody>
                  <a:tcPr marL="45720" marR="45720" anchor="ctr">
                    <a:solidFill>
                      <a:schemeClr val="tx2">
                        <a:lumMod val="75000"/>
                      </a:schemeClr>
                    </a:solidFill>
                  </a:tcPr>
                </a:tc>
                <a:tc>
                  <a:txBody>
                    <a:bodyPr/>
                    <a:lstStyle/>
                    <a:p>
                      <a:pPr algn="ctr"/>
                      <a:r>
                        <a:rPr lang="en-US" sz="1000" dirty="0" smtClean="0">
                          <a:solidFill>
                            <a:schemeClr val="bg1"/>
                          </a:solidFill>
                        </a:rPr>
                        <a:t>2005</a:t>
                      </a:r>
                      <a:endParaRPr lang="en-US" sz="1000" dirty="0">
                        <a:solidFill>
                          <a:schemeClr val="bg1"/>
                        </a:solidFill>
                      </a:endParaRPr>
                    </a:p>
                  </a:txBody>
                  <a:tcPr marL="45720" marR="45720" anchor="ctr">
                    <a:solidFill>
                      <a:schemeClr val="tx2">
                        <a:lumMod val="75000"/>
                      </a:schemeClr>
                    </a:solidFill>
                  </a:tcPr>
                </a:tc>
                <a:tc>
                  <a:txBody>
                    <a:bodyPr/>
                    <a:lstStyle/>
                    <a:p>
                      <a:pPr algn="ctr"/>
                      <a:r>
                        <a:rPr lang="en-US" sz="1000" dirty="0" smtClean="0">
                          <a:solidFill>
                            <a:schemeClr val="bg1"/>
                          </a:solidFill>
                        </a:rPr>
                        <a:t>2006</a:t>
                      </a:r>
                    </a:p>
                  </a:txBody>
                  <a:tcPr marL="45720" marR="45720" anchor="ctr">
                    <a:solidFill>
                      <a:schemeClr val="tx2">
                        <a:lumMod val="75000"/>
                      </a:schemeClr>
                    </a:solidFill>
                  </a:tcPr>
                </a:tc>
                <a:tc>
                  <a:txBody>
                    <a:bodyPr/>
                    <a:lstStyle/>
                    <a:p>
                      <a:pPr algn="ctr"/>
                      <a:r>
                        <a:rPr lang="en-US" sz="1000" dirty="0" smtClean="0">
                          <a:solidFill>
                            <a:schemeClr val="bg1"/>
                          </a:solidFill>
                        </a:rPr>
                        <a:t>2007</a:t>
                      </a:r>
                      <a:endParaRPr lang="en-US" sz="1000" dirty="0">
                        <a:solidFill>
                          <a:schemeClr val="bg1"/>
                        </a:solidFill>
                      </a:endParaRPr>
                    </a:p>
                  </a:txBody>
                  <a:tcPr marL="45720" marR="45720" anchor="ctr">
                    <a:solidFill>
                      <a:schemeClr val="tx2">
                        <a:lumMod val="75000"/>
                      </a:schemeClr>
                    </a:solidFill>
                  </a:tcPr>
                </a:tc>
                <a:tc>
                  <a:txBody>
                    <a:bodyPr/>
                    <a:lstStyle/>
                    <a:p>
                      <a:pPr algn="ctr"/>
                      <a:r>
                        <a:rPr lang="en-US" sz="1000" dirty="0" smtClean="0">
                          <a:solidFill>
                            <a:schemeClr val="bg1"/>
                          </a:solidFill>
                        </a:rPr>
                        <a:t>2009</a:t>
                      </a:r>
                      <a:endParaRPr lang="en-US" sz="1000" dirty="0">
                        <a:solidFill>
                          <a:schemeClr val="bg1"/>
                        </a:solidFill>
                      </a:endParaRPr>
                    </a:p>
                  </a:txBody>
                  <a:tcPr marL="45720" marR="45720" anchor="ctr">
                    <a:solidFill>
                      <a:schemeClr val="tx2">
                        <a:lumMod val="75000"/>
                      </a:schemeClr>
                    </a:solidFill>
                  </a:tcPr>
                </a:tc>
                <a:tc>
                  <a:txBody>
                    <a:bodyPr/>
                    <a:lstStyle/>
                    <a:p>
                      <a:pPr algn="ctr"/>
                      <a:r>
                        <a:rPr lang="en-US" sz="1000" dirty="0" smtClean="0">
                          <a:solidFill>
                            <a:schemeClr val="bg1"/>
                          </a:solidFill>
                        </a:rPr>
                        <a:t>2011*</a:t>
                      </a:r>
                    </a:p>
                  </a:txBody>
                  <a:tcPr marL="45720" marR="45720" anchor="ctr">
                    <a:solidFill>
                      <a:schemeClr val="tx2">
                        <a:lumMod val="75000"/>
                      </a:schemeClr>
                    </a:solidFill>
                  </a:tcPr>
                </a:tc>
              </a:tr>
              <a:tr h="2370748">
                <a:tc>
                  <a:txBody>
                    <a:bodyPr/>
                    <a:lstStyle/>
                    <a:p>
                      <a:pPr algn="ctr"/>
                      <a:r>
                        <a:rPr lang="en-US" sz="1200" b="1" dirty="0" smtClean="0">
                          <a:solidFill>
                            <a:srgbClr val="6C0000"/>
                          </a:solidFill>
                        </a:rPr>
                        <a:t>U.S. Canada</a:t>
                      </a:r>
                      <a:r>
                        <a:rPr lang="en-US" sz="1200" b="1" baseline="0" dirty="0" smtClean="0">
                          <a:solidFill>
                            <a:srgbClr val="6C0000"/>
                          </a:solidFill>
                        </a:rPr>
                        <a:t> Auto Pact</a:t>
                      </a:r>
                      <a:endParaRPr lang="en-US" sz="1200" b="1" dirty="0">
                        <a:solidFill>
                          <a:srgbClr val="6C0000"/>
                        </a:solidFill>
                      </a:endParaRPr>
                    </a:p>
                  </a:txBody>
                  <a:tcPr marL="45720" marR="45720" anchor="ctr">
                    <a:solidFill>
                      <a:schemeClr val="accent1">
                        <a:lumMod val="20000"/>
                        <a:lumOff val="80000"/>
                      </a:schemeClr>
                    </a:solidFill>
                  </a:tcPr>
                </a:tc>
                <a:tc>
                  <a:txBody>
                    <a:bodyPr/>
                    <a:lstStyle/>
                    <a:p>
                      <a:pPr algn="ctr"/>
                      <a:r>
                        <a:rPr lang="en-US" sz="1200" b="1" dirty="0" smtClean="0">
                          <a:solidFill>
                            <a:srgbClr val="6C0000"/>
                          </a:solidFill>
                        </a:rPr>
                        <a:t>Canada</a:t>
                      </a:r>
                      <a:endParaRPr lang="en-US" sz="1200" b="1" dirty="0">
                        <a:solidFill>
                          <a:srgbClr val="6C0000"/>
                        </a:solidFill>
                      </a:endParaRPr>
                    </a:p>
                  </a:txBody>
                  <a:tcPr marL="45720" marR="45720" anchor="ctr">
                    <a:solidFill>
                      <a:schemeClr val="accent1">
                        <a:lumMod val="20000"/>
                        <a:lumOff val="80000"/>
                      </a:schemeClr>
                    </a:solidFill>
                  </a:tcPr>
                </a:tc>
                <a:tc>
                  <a:txBody>
                    <a:bodyPr/>
                    <a:lstStyle/>
                    <a:p>
                      <a:pPr algn="ctr"/>
                      <a:r>
                        <a:rPr lang="en-US" sz="1200" b="1" dirty="0" smtClean="0">
                          <a:solidFill>
                            <a:srgbClr val="6C0000"/>
                          </a:solidFill>
                        </a:rPr>
                        <a:t>NAFTA</a:t>
                      </a:r>
                      <a:endParaRPr lang="en-US" sz="1200" b="1" dirty="0">
                        <a:solidFill>
                          <a:srgbClr val="6C0000"/>
                        </a:solidFill>
                      </a:endParaRPr>
                    </a:p>
                  </a:txBody>
                  <a:tcPr marL="45720" marR="45720" anchor="ctr">
                    <a:solidFill>
                      <a:schemeClr val="accent1">
                        <a:lumMod val="20000"/>
                        <a:lumOff val="80000"/>
                      </a:schemeClr>
                    </a:solidFill>
                  </a:tcPr>
                </a:tc>
                <a:tc>
                  <a:txBody>
                    <a:bodyPr/>
                    <a:lstStyle/>
                    <a:p>
                      <a:pPr algn="ctr"/>
                      <a:r>
                        <a:rPr lang="en-US" sz="1200" b="1" dirty="0" smtClean="0">
                          <a:solidFill>
                            <a:srgbClr val="6C0000"/>
                          </a:solidFill>
                        </a:rPr>
                        <a:t>Israel</a:t>
                      </a:r>
                      <a:endParaRPr lang="en-US" sz="1200" b="1" dirty="0">
                        <a:solidFill>
                          <a:srgbClr val="6C0000"/>
                        </a:solidFill>
                      </a:endParaRPr>
                    </a:p>
                  </a:txBody>
                  <a:tcPr marL="45720" marR="45720" anchor="ctr">
                    <a:solidFill>
                      <a:schemeClr val="accent1">
                        <a:lumMod val="20000"/>
                        <a:lumOff val="80000"/>
                      </a:schemeClr>
                    </a:solidFill>
                  </a:tcPr>
                </a:tc>
                <a:tc>
                  <a:txBody>
                    <a:bodyPr/>
                    <a:lstStyle/>
                    <a:p>
                      <a:pPr algn="ctr"/>
                      <a:r>
                        <a:rPr lang="en-US" sz="1200" b="1" dirty="0" smtClean="0">
                          <a:solidFill>
                            <a:srgbClr val="6C0000"/>
                          </a:solidFill>
                        </a:rPr>
                        <a:t>Jordan</a:t>
                      </a:r>
                      <a:endParaRPr lang="en-US" sz="1200" b="1" dirty="0">
                        <a:solidFill>
                          <a:srgbClr val="6C0000"/>
                        </a:solidFill>
                      </a:endParaRPr>
                    </a:p>
                  </a:txBody>
                  <a:tcPr marL="45720" marR="45720" anchor="ctr">
                    <a:solidFill>
                      <a:schemeClr val="accent1">
                        <a:lumMod val="20000"/>
                        <a:lumOff val="80000"/>
                      </a:schemeClr>
                    </a:solidFill>
                  </a:tcPr>
                </a:tc>
                <a:tc>
                  <a:txBody>
                    <a:bodyPr/>
                    <a:lstStyle/>
                    <a:p>
                      <a:pPr algn="ctr"/>
                      <a:r>
                        <a:rPr lang="en-US" sz="1200" b="1" dirty="0" smtClean="0">
                          <a:solidFill>
                            <a:srgbClr val="6C0000"/>
                          </a:solidFill>
                        </a:rPr>
                        <a:t>Chile</a:t>
                      </a:r>
                    </a:p>
                    <a:p>
                      <a:pPr algn="ctr"/>
                      <a:endParaRPr lang="en-US" sz="1200" b="1" dirty="0" smtClean="0">
                        <a:solidFill>
                          <a:srgbClr val="6C0000"/>
                        </a:solidFill>
                      </a:endParaRPr>
                    </a:p>
                    <a:p>
                      <a:pPr algn="ctr"/>
                      <a:r>
                        <a:rPr lang="en-US" sz="1200" b="1" dirty="0" smtClean="0">
                          <a:solidFill>
                            <a:srgbClr val="6C0000"/>
                          </a:solidFill>
                        </a:rPr>
                        <a:t>Singapore</a:t>
                      </a:r>
                      <a:endParaRPr lang="en-US" sz="1200" b="1" dirty="0">
                        <a:solidFill>
                          <a:srgbClr val="6C0000"/>
                        </a:solidFill>
                      </a:endParaRPr>
                    </a:p>
                  </a:txBody>
                  <a:tcPr marL="45720" marR="45720" anchor="ctr">
                    <a:solidFill>
                      <a:schemeClr val="accent1">
                        <a:lumMod val="20000"/>
                        <a:lumOff val="80000"/>
                      </a:schemeClr>
                    </a:solidFill>
                  </a:tcPr>
                </a:tc>
                <a:tc>
                  <a:txBody>
                    <a:bodyPr/>
                    <a:lstStyle/>
                    <a:p>
                      <a:pPr algn="ctr"/>
                      <a:r>
                        <a:rPr lang="en-US" sz="1200" b="1" dirty="0" smtClean="0">
                          <a:solidFill>
                            <a:srgbClr val="6C0000"/>
                          </a:solidFill>
                        </a:rPr>
                        <a:t>Australia</a:t>
                      </a:r>
                    </a:p>
                    <a:p>
                      <a:pPr algn="ctr"/>
                      <a:endParaRPr lang="en-US" sz="1200" b="1" dirty="0" smtClean="0">
                        <a:solidFill>
                          <a:srgbClr val="6C0000"/>
                        </a:solidFill>
                      </a:endParaRPr>
                    </a:p>
                    <a:p>
                      <a:pPr algn="ctr"/>
                      <a:r>
                        <a:rPr lang="en-US" sz="1200" b="1" dirty="0" smtClean="0">
                          <a:solidFill>
                            <a:srgbClr val="6C0000"/>
                          </a:solidFill>
                        </a:rPr>
                        <a:t>Oman</a:t>
                      </a:r>
                    </a:p>
                  </a:txBody>
                  <a:tcPr marL="45720" marR="45720" anchor="ctr">
                    <a:solidFill>
                      <a:schemeClr val="accent1">
                        <a:lumMod val="20000"/>
                        <a:lumOff val="80000"/>
                      </a:schemeClr>
                    </a:solidFill>
                  </a:tcPr>
                </a:tc>
                <a:tc>
                  <a:txBody>
                    <a:bodyPr/>
                    <a:lstStyle/>
                    <a:p>
                      <a:pPr algn="ctr"/>
                      <a:r>
                        <a:rPr lang="en-US" sz="1200" b="1" dirty="0" smtClean="0">
                          <a:solidFill>
                            <a:srgbClr val="6C0000"/>
                          </a:solidFill>
                        </a:rPr>
                        <a:t>Morocco</a:t>
                      </a:r>
                    </a:p>
                    <a:p>
                      <a:pPr algn="ctr"/>
                      <a:endParaRPr lang="en-US" sz="1200" b="1" dirty="0" smtClean="0">
                        <a:solidFill>
                          <a:srgbClr val="6C0000"/>
                        </a:solidFill>
                      </a:endParaRPr>
                    </a:p>
                    <a:p>
                      <a:pPr algn="ctr"/>
                      <a:r>
                        <a:rPr lang="en-US" sz="1200" b="1" dirty="0" smtClean="0">
                          <a:solidFill>
                            <a:srgbClr val="6C0000"/>
                          </a:solidFill>
                        </a:rPr>
                        <a:t>El Salvador</a:t>
                      </a:r>
                    </a:p>
                    <a:p>
                      <a:pPr algn="ctr"/>
                      <a:endParaRPr lang="en-US" sz="1200" b="1" dirty="0" smtClean="0">
                        <a:solidFill>
                          <a:srgbClr val="6C0000"/>
                        </a:solidFill>
                      </a:endParaRPr>
                    </a:p>
                    <a:p>
                      <a:pPr algn="ctr"/>
                      <a:r>
                        <a:rPr lang="en-US" sz="1200" b="1" dirty="0" smtClean="0">
                          <a:solidFill>
                            <a:srgbClr val="6C0000"/>
                          </a:solidFill>
                        </a:rPr>
                        <a:t>Guatemala</a:t>
                      </a:r>
                    </a:p>
                    <a:p>
                      <a:pPr algn="ctr"/>
                      <a:endParaRPr lang="en-US" sz="1200" b="1" dirty="0" smtClean="0">
                        <a:solidFill>
                          <a:srgbClr val="6C0000"/>
                        </a:solidFill>
                      </a:endParaRPr>
                    </a:p>
                    <a:p>
                      <a:pPr algn="ctr"/>
                      <a:r>
                        <a:rPr lang="en-US" sz="1200" b="1" dirty="0" smtClean="0">
                          <a:solidFill>
                            <a:srgbClr val="6C0000"/>
                          </a:solidFill>
                        </a:rPr>
                        <a:t>Honduras</a:t>
                      </a:r>
                    </a:p>
                    <a:p>
                      <a:pPr algn="ctr"/>
                      <a:endParaRPr lang="en-US" sz="1200" b="1" dirty="0" smtClean="0">
                        <a:solidFill>
                          <a:srgbClr val="6C0000"/>
                        </a:solidFill>
                      </a:endParaRPr>
                    </a:p>
                    <a:p>
                      <a:pPr algn="ctr"/>
                      <a:r>
                        <a:rPr lang="en-US" sz="1200" b="1" dirty="0" smtClean="0">
                          <a:solidFill>
                            <a:srgbClr val="6C0000"/>
                          </a:solidFill>
                        </a:rPr>
                        <a:t>Nicaragua</a:t>
                      </a:r>
                    </a:p>
                  </a:txBody>
                  <a:tcPr marL="45720" marR="45720" anchor="ctr">
                    <a:solidFill>
                      <a:schemeClr val="accent1">
                        <a:lumMod val="20000"/>
                        <a:lumOff val="80000"/>
                      </a:schemeClr>
                    </a:solidFill>
                  </a:tcPr>
                </a:tc>
                <a:tc>
                  <a:txBody>
                    <a:bodyPr/>
                    <a:lstStyle/>
                    <a:p>
                      <a:pPr algn="ctr"/>
                      <a:r>
                        <a:rPr lang="en-US" sz="1200" b="1" dirty="0" smtClean="0">
                          <a:solidFill>
                            <a:srgbClr val="6C0000"/>
                          </a:solidFill>
                        </a:rPr>
                        <a:t>Bahrain</a:t>
                      </a:r>
                    </a:p>
                    <a:p>
                      <a:pPr algn="ctr"/>
                      <a:endParaRPr lang="en-US" sz="1200" b="1" dirty="0" smtClean="0">
                        <a:solidFill>
                          <a:srgbClr val="6C0000"/>
                        </a:solidFill>
                      </a:endParaRPr>
                    </a:p>
                    <a:p>
                      <a:pPr algn="ctr"/>
                      <a:r>
                        <a:rPr lang="en-US" sz="1200" b="1" dirty="0" smtClean="0">
                          <a:solidFill>
                            <a:srgbClr val="6C0000"/>
                          </a:solidFill>
                        </a:rPr>
                        <a:t>Dominican</a:t>
                      </a:r>
                    </a:p>
                    <a:p>
                      <a:pPr algn="ctr"/>
                      <a:r>
                        <a:rPr lang="en-US" sz="1200" b="1" dirty="0" smtClean="0">
                          <a:solidFill>
                            <a:srgbClr val="6C0000"/>
                          </a:solidFill>
                        </a:rPr>
                        <a:t>Republic</a:t>
                      </a:r>
                    </a:p>
                    <a:p>
                      <a:pPr algn="ctr"/>
                      <a:endParaRPr lang="en-US" sz="1200" b="1" dirty="0" smtClean="0">
                        <a:solidFill>
                          <a:srgbClr val="6C0000"/>
                        </a:solidFill>
                      </a:endParaRPr>
                    </a:p>
                    <a:p>
                      <a:pPr algn="ctr"/>
                      <a:endParaRPr lang="en-US" sz="1200" b="1" dirty="0">
                        <a:solidFill>
                          <a:srgbClr val="6C0000"/>
                        </a:solidFill>
                      </a:endParaRPr>
                    </a:p>
                  </a:txBody>
                  <a:tcPr marL="45720" marR="45720" anchor="ctr">
                    <a:solidFill>
                      <a:schemeClr val="accent1">
                        <a:lumMod val="20000"/>
                        <a:lumOff val="80000"/>
                      </a:schemeClr>
                    </a:solidFill>
                  </a:tcPr>
                </a:tc>
                <a:tc>
                  <a:txBody>
                    <a:bodyPr/>
                    <a:lstStyle/>
                    <a:p>
                      <a:pPr algn="ctr"/>
                      <a:r>
                        <a:rPr lang="en-US" sz="1200" b="1" dirty="0" smtClean="0">
                          <a:solidFill>
                            <a:srgbClr val="6C0000"/>
                          </a:solidFill>
                        </a:rPr>
                        <a:t>Peru</a:t>
                      </a:r>
                    </a:p>
                    <a:p>
                      <a:pPr algn="ctr"/>
                      <a:endParaRPr lang="en-US" sz="1200" b="1" dirty="0" smtClean="0">
                        <a:solidFill>
                          <a:srgbClr val="6C0000"/>
                        </a:solidFill>
                      </a:endParaRPr>
                    </a:p>
                    <a:p>
                      <a:pPr algn="ctr"/>
                      <a:r>
                        <a:rPr lang="en-US" sz="1200" b="1" dirty="0" smtClean="0">
                          <a:solidFill>
                            <a:srgbClr val="6C0000"/>
                          </a:solidFill>
                        </a:rPr>
                        <a:t>Costa Rica</a:t>
                      </a:r>
                      <a:endParaRPr lang="en-US" sz="1200" b="1" dirty="0">
                        <a:solidFill>
                          <a:srgbClr val="6C0000"/>
                        </a:solidFill>
                      </a:endParaRPr>
                    </a:p>
                  </a:txBody>
                  <a:tcPr marL="45720" marR="45720" anchor="ctr">
                    <a:solidFill>
                      <a:schemeClr val="accent1">
                        <a:lumMod val="20000"/>
                        <a:lumOff val="80000"/>
                      </a:schemeClr>
                    </a:solidFill>
                  </a:tcPr>
                </a:tc>
                <a:tc>
                  <a:txBody>
                    <a:bodyPr/>
                    <a:lstStyle/>
                    <a:p>
                      <a:pPr algn="ctr"/>
                      <a:r>
                        <a:rPr lang="en-US" sz="1200" b="1" dirty="0" smtClean="0">
                          <a:solidFill>
                            <a:srgbClr val="6C0000"/>
                          </a:solidFill>
                        </a:rPr>
                        <a:t>Korea</a:t>
                      </a:r>
                    </a:p>
                    <a:p>
                      <a:pPr algn="ctr"/>
                      <a:endParaRPr lang="en-US" sz="1200" b="1" dirty="0" smtClean="0">
                        <a:solidFill>
                          <a:srgbClr val="6C0000"/>
                        </a:solidFill>
                      </a:endParaRPr>
                    </a:p>
                    <a:p>
                      <a:pPr algn="ctr"/>
                      <a:r>
                        <a:rPr lang="en-US" sz="1200" b="1" dirty="0" smtClean="0">
                          <a:solidFill>
                            <a:srgbClr val="6C0000"/>
                          </a:solidFill>
                        </a:rPr>
                        <a:t>Colombia</a:t>
                      </a:r>
                    </a:p>
                    <a:p>
                      <a:pPr algn="ctr"/>
                      <a:endParaRPr lang="en-US" sz="1200" b="1" dirty="0" smtClean="0">
                        <a:solidFill>
                          <a:srgbClr val="6C0000"/>
                        </a:solidFill>
                      </a:endParaRPr>
                    </a:p>
                    <a:p>
                      <a:pPr algn="ctr"/>
                      <a:r>
                        <a:rPr lang="en-US" sz="1200" b="1" dirty="0" smtClean="0">
                          <a:solidFill>
                            <a:srgbClr val="6C0000"/>
                          </a:solidFill>
                        </a:rPr>
                        <a:t>Panama</a:t>
                      </a:r>
                      <a:endParaRPr lang="en-US" sz="1200" b="1" dirty="0">
                        <a:solidFill>
                          <a:srgbClr val="6C0000"/>
                        </a:solidFill>
                      </a:endParaRPr>
                    </a:p>
                  </a:txBody>
                  <a:tcPr marL="45720" marR="45720" anchor="ctr">
                    <a:solidFill>
                      <a:schemeClr val="accent1">
                        <a:lumMod val="20000"/>
                        <a:lumOff val="80000"/>
                      </a:schemeClr>
                    </a:solidFill>
                  </a:tcPr>
                </a:tc>
              </a:tr>
            </a:tbl>
          </a:graphicData>
        </a:graphic>
      </p:graphicFrame>
      <p:sp>
        <p:nvSpPr>
          <p:cNvPr id="13353" name="TextBox 4"/>
          <p:cNvSpPr txBox="1">
            <a:spLocks noChangeArrowheads="1"/>
          </p:cNvSpPr>
          <p:nvPr/>
        </p:nvSpPr>
        <p:spPr bwMode="auto">
          <a:xfrm>
            <a:off x="3124200" y="2286000"/>
            <a:ext cx="4953000" cy="396875"/>
          </a:xfrm>
          <a:prstGeom prst="rect">
            <a:avLst/>
          </a:prstGeom>
          <a:noFill/>
          <a:ln w="9525">
            <a:noFill/>
            <a:miter lim="800000"/>
            <a:headEnd/>
            <a:tailEnd/>
          </a:ln>
        </p:spPr>
        <p:txBody>
          <a:bodyPr>
            <a:spAutoFit/>
          </a:bodyPr>
          <a:lstStyle/>
          <a:p>
            <a:r>
              <a:rPr lang="en-US" sz="2000" b="1">
                <a:latin typeface="Calibri" pitchFamily="34" charset="0"/>
              </a:rPr>
              <a:t>U.S. Free Trade Agreements</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242888" y="312738"/>
            <a:ext cx="8520112" cy="609600"/>
          </a:xfrm>
        </p:spPr>
        <p:txBody>
          <a:bodyPr/>
          <a:lstStyle/>
          <a:p>
            <a:r>
              <a:rPr smtClean="0"/>
              <a:t>WE FULLY SUPPORT THE TPP FTA NEGOTIATION… </a:t>
            </a:r>
          </a:p>
        </p:txBody>
      </p:sp>
      <p:sp>
        <p:nvSpPr>
          <p:cNvPr id="14338" name="Text Placeholder 2"/>
          <p:cNvSpPr>
            <a:spLocks noGrp="1"/>
          </p:cNvSpPr>
          <p:nvPr>
            <p:ph type="body" sz="quarter" idx="11"/>
          </p:nvPr>
        </p:nvSpPr>
        <p:spPr>
          <a:xfrm>
            <a:off x="304800" y="1066800"/>
            <a:ext cx="8624888" cy="5257800"/>
          </a:xfrm>
        </p:spPr>
        <p:txBody>
          <a:bodyPr/>
          <a:lstStyle/>
          <a:p>
            <a:pPr>
              <a:buFont typeface="Arial" charset="0"/>
              <a:buChar char="•"/>
            </a:pPr>
            <a:r>
              <a:rPr lang="en-US" sz="2000" dirty="0" smtClean="0"/>
              <a:t>Chrysler, Ford and GM support the negotiation to establish a high standard 21</a:t>
            </a:r>
            <a:r>
              <a:rPr lang="en-US" sz="2000" baseline="30000" dirty="0" smtClean="0"/>
              <a:t>st</a:t>
            </a:r>
            <a:r>
              <a:rPr lang="en-US" sz="2000" dirty="0" smtClean="0"/>
              <a:t> </a:t>
            </a:r>
            <a:r>
              <a:rPr lang="en-US" sz="2000" dirty="0" err="1" smtClean="0"/>
              <a:t>Centruy</a:t>
            </a:r>
            <a:r>
              <a:rPr lang="en-US" sz="2000" dirty="0" smtClean="0"/>
              <a:t> Trans-Pacific Partnership free trade agreement with </a:t>
            </a:r>
            <a:r>
              <a:rPr lang="en-US" sz="2000" dirty="0" smtClean="0">
                <a:solidFill>
                  <a:srgbClr val="FF0000"/>
                </a:solidFill>
              </a:rPr>
              <a:t>Australia, Brunei, Chile, New Zealand, Malaysia, Peru, Singapore, and Vietnam</a:t>
            </a:r>
            <a:r>
              <a:rPr lang="en-US" sz="2000" dirty="0" smtClean="0"/>
              <a:t>.</a:t>
            </a:r>
          </a:p>
          <a:p>
            <a:pPr>
              <a:buFont typeface="Arial" charset="0"/>
              <a:buChar char="•"/>
            </a:pPr>
            <a:endParaRPr lang="en-US" sz="1000" dirty="0" smtClean="0"/>
          </a:p>
          <a:p>
            <a:pPr>
              <a:buFont typeface="Arial" charset="0"/>
              <a:buChar char="•"/>
            </a:pPr>
            <a:r>
              <a:rPr lang="en-US" sz="2000" dirty="0" smtClean="0"/>
              <a:t>The economies of the nine original TPP countries are largely complementary, which facilitates speedy negotiations and minimizes Congressional consideration risks.   For reference, the complexities and sensitivities of auto trade was a key reason the US-Korea FTA negotiations were protracted and achieving subsequent broad support was lengthy.  </a:t>
            </a:r>
            <a:endParaRPr lang="en-US" sz="2000" strike="sngStrike" dirty="0" smtClean="0"/>
          </a:p>
          <a:p>
            <a:pPr>
              <a:buFont typeface="Arial" charset="0"/>
              <a:buChar char="•"/>
            </a:pPr>
            <a:endParaRPr lang="en-US" sz="1000" dirty="0" smtClean="0"/>
          </a:p>
          <a:p>
            <a:pPr>
              <a:buFont typeface="Arial" charset="0"/>
              <a:buChar char="•"/>
            </a:pPr>
            <a:r>
              <a:rPr lang="en-US" sz="2000" dirty="0" smtClean="0"/>
              <a:t>The United States has a net auto trade surplus with all eight TPP countries.  The U.S. auto surplus totaled $2.2 billion in 2010, and would set the stage for potential further trade growth.</a:t>
            </a:r>
          </a:p>
          <a:p>
            <a:pPr>
              <a:buFont typeface="Arial" charset="0"/>
              <a:buChar char="•"/>
            </a:pPr>
            <a:endParaRPr lang="en-US" sz="1000" dirty="0" smtClean="0"/>
          </a:p>
          <a:p>
            <a:pPr>
              <a:buFont typeface="Arial" charset="0"/>
              <a:buChar char="•"/>
            </a:pPr>
            <a:r>
              <a:rPr lang="en-US" sz="2000" dirty="0" smtClean="0"/>
              <a:t>TPP will also provide a high-standard FTA model for the Asia-Pacific region, and a solid economic anchor for the United States in Asia to prevent an economic/trade divide being drawn down the middle of the Pacific.</a:t>
            </a:r>
          </a:p>
          <a:p>
            <a:pPr>
              <a:buFont typeface="Wingdings" pitchFamily="2" charset="2"/>
              <a:buNone/>
            </a:pPr>
            <a:endParaRPr lang="en-US" sz="1000" dirty="0" smtClean="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242888" y="312738"/>
            <a:ext cx="8672512" cy="609600"/>
          </a:xfrm>
        </p:spPr>
        <p:txBody>
          <a:bodyPr/>
          <a:lstStyle/>
          <a:p>
            <a:r>
              <a:rPr smtClean="0"/>
              <a:t>TPP SOLIDIFIES GAINS &amp; EXPANDS INTO NEW MARKETS…</a:t>
            </a:r>
            <a:endParaRPr smtClean="0">
              <a:solidFill>
                <a:srgbClr val="C00000"/>
              </a:solidFill>
            </a:endParaRPr>
          </a:p>
        </p:txBody>
      </p:sp>
      <p:sp>
        <p:nvSpPr>
          <p:cNvPr id="4" name="TextBox 3"/>
          <p:cNvSpPr txBox="1"/>
          <p:nvPr/>
        </p:nvSpPr>
        <p:spPr>
          <a:xfrm>
            <a:off x="381000" y="1066800"/>
            <a:ext cx="8305800" cy="5045075"/>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marL="285750" indent="-285750">
              <a:spcAft>
                <a:spcPts val="600"/>
              </a:spcAft>
              <a:buFont typeface="Arial" charset="0"/>
              <a:buChar char="•"/>
            </a:pPr>
            <a:r>
              <a:rPr lang="en-US" sz="2000">
                <a:solidFill>
                  <a:srgbClr val="000000"/>
                </a:solidFill>
              </a:rPr>
              <a:t>Allows the U.S. to build on existing FTAs with four of the eight other countries (</a:t>
            </a:r>
            <a:r>
              <a:rPr lang="en-US" sz="2000">
                <a:solidFill>
                  <a:srgbClr val="00B050"/>
                </a:solidFill>
              </a:rPr>
              <a:t>Australia, Chile, Peru, Singapore</a:t>
            </a:r>
            <a:r>
              <a:rPr lang="en-US" sz="2000">
                <a:solidFill>
                  <a:srgbClr val="000000"/>
                </a:solidFill>
              </a:rPr>
              <a:t>), by better coordinating and harmonizing  gains already made in U.S. trade agreements with those nations.</a:t>
            </a:r>
          </a:p>
          <a:p>
            <a:pPr marL="285750" indent="-285750">
              <a:spcAft>
                <a:spcPts val="600"/>
              </a:spcAft>
              <a:buFont typeface="Arial" charset="0"/>
              <a:buChar char="•"/>
            </a:pPr>
            <a:endParaRPr lang="en-US" sz="1000">
              <a:solidFill>
                <a:srgbClr val="000000"/>
              </a:solidFill>
            </a:endParaRPr>
          </a:p>
          <a:p>
            <a:pPr marL="285750" indent="-285750">
              <a:spcAft>
                <a:spcPts val="600"/>
              </a:spcAft>
              <a:buFont typeface="Arial" charset="0"/>
              <a:buChar char="•"/>
            </a:pPr>
            <a:r>
              <a:rPr lang="en-US" sz="2000">
                <a:solidFill>
                  <a:srgbClr val="000000"/>
                </a:solidFill>
              </a:rPr>
              <a:t>Serves as substantial step forward by establishing FTAs with four new U.S. trade partners (</a:t>
            </a:r>
            <a:r>
              <a:rPr lang="en-US" sz="2000">
                <a:solidFill>
                  <a:srgbClr val="FF0000"/>
                </a:solidFill>
              </a:rPr>
              <a:t>Brunei, Malaysia, New Zealand and Vietnam</a:t>
            </a:r>
            <a:r>
              <a:rPr lang="en-US" sz="2000">
                <a:solidFill>
                  <a:srgbClr val="000000"/>
                </a:solidFill>
              </a:rPr>
              <a:t>).</a:t>
            </a:r>
          </a:p>
          <a:p>
            <a:pPr marL="285750" indent="-285750">
              <a:spcAft>
                <a:spcPts val="600"/>
              </a:spcAft>
              <a:buFont typeface="Arial" charset="0"/>
              <a:buChar char="•"/>
            </a:pPr>
            <a:endParaRPr lang="en-US" sz="1000">
              <a:solidFill>
                <a:srgbClr val="000000"/>
              </a:solidFill>
            </a:endParaRPr>
          </a:p>
          <a:p>
            <a:pPr marL="285750" indent="-285750">
              <a:spcAft>
                <a:spcPts val="600"/>
              </a:spcAft>
              <a:buFont typeface="Arial" charset="0"/>
              <a:buChar char="•"/>
            </a:pPr>
            <a:r>
              <a:rPr lang="en-US" sz="2000">
                <a:solidFill>
                  <a:srgbClr val="000000"/>
                </a:solidFill>
              </a:rPr>
              <a:t>Allows the nine signatories to establish a model agreement capable of serving as a high-standard, broad-based regional pact.</a:t>
            </a:r>
          </a:p>
          <a:p>
            <a:pPr marL="285750" indent="-285750">
              <a:spcAft>
                <a:spcPts val="600"/>
              </a:spcAft>
              <a:buFont typeface="Arial" charset="0"/>
              <a:buChar char="•"/>
            </a:pPr>
            <a:endParaRPr lang="en-US" sz="1000">
              <a:solidFill>
                <a:srgbClr val="000000"/>
              </a:solidFill>
            </a:endParaRPr>
          </a:p>
          <a:p>
            <a:pPr marL="285750" indent="-285750">
              <a:spcAft>
                <a:spcPts val="600"/>
              </a:spcAft>
              <a:buFont typeface="Arial" charset="0"/>
              <a:buChar char="•"/>
            </a:pPr>
            <a:r>
              <a:rPr lang="en-US" sz="2000">
                <a:solidFill>
                  <a:srgbClr val="000000"/>
                </a:solidFill>
              </a:rPr>
              <a:t>Allows for the inclusion of other Asia Pacific countries into the TPP when those countries first commit to free and fair trade, and agree to adopt the commitments established by the initial nine countries as well any new disciplines deemed necessary for that particular market.</a:t>
            </a:r>
          </a:p>
          <a:p>
            <a:pPr marL="285750" indent="-285750">
              <a:spcAft>
                <a:spcPts val="600"/>
              </a:spcAft>
              <a:buFont typeface="Arial" charset="0"/>
              <a:buChar char="•"/>
            </a:pPr>
            <a:endParaRPr lang="en-US" sz="200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242888" y="312738"/>
            <a:ext cx="8520112" cy="609600"/>
          </a:xfrm>
        </p:spPr>
        <p:txBody>
          <a:bodyPr/>
          <a:lstStyle/>
          <a:p>
            <a:r>
              <a:rPr smtClean="0"/>
              <a:t>STEP ONE: FINISHING WITH THE FIRST NINE COUNTRIES</a:t>
            </a:r>
          </a:p>
        </p:txBody>
      </p:sp>
      <p:sp>
        <p:nvSpPr>
          <p:cNvPr id="4" name="Rectangle 3"/>
          <p:cNvSpPr/>
          <p:nvPr/>
        </p:nvSpPr>
        <p:spPr>
          <a:xfrm>
            <a:off x="381000" y="1066800"/>
            <a:ext cx="8229600" cy="4054475"/>
          </a:xfrm>
          <a:prstGeom prst="rect">
            <a:avLst/>
          </a:prstGeom>
        </p:spPr>
        <p:txBody>
          <a:bodyPr>
            <a:spAutoFit/>
          </a:bodyPr>
          <a:lstStyle/>
          <a:p>
            <a:pPr marL="285750" indent="-285750">
              <a:spcAft>
                <a:spcPts val="600"/>
              </a:spcAft>
              <a:buFont typeface="Arial" charset="0"/>
              <a:buChar char="•"/>
            </a:pPr>
            <a:r>
              <a:rPr lang="en-US" sz="2000">
                <a:latin typeface="Calibri" pitchFamily="34" charset="0"/>
              </a:rPr>
              <a:t>Establishing a 21st Century agreement among the nine countries, already the largest U.S. FTA in terms of the number of countries involved, is ambitious and will be challenging to successfully negotiate and complete.</a:t>
            </a:r>
          </a:p>
          <a:p>
            <a:pPr marL="285750" indent="-285750">
              <a:spcAft>
                <a:spcPts val="600"/>
              </a:spcAft>
            </a:pPr>
            <a:endParaRPr lang="en-US" sz="1000">
              <a:latin typeface="Calibri" pitchFamily="34" charset="0"/>
            </a:endParaRPr>
          </a:p>
          <a:p>
            <a:pPr marL="285750" indent="-285750">
              <a:spcAft>
                <a:spcPts val="600"/>
              </a:spcAft>
              <a:buFont typeface="Arial" charset="0"/>
              <a:buChar char="•"/>
            </a:pPr>
            <a:r>
              <a:rPr lang="en-US" sz="2000">
                <a:latin typeface="Calibri" pitchFamily="34" charset="0"/>
              </a:rPr>
              <a:t>By setting high standards now, we will build a critical mass of good trading behaviors that will provide an incnentive to  other countries in the region to truly open their markets. </a:t>
            </a:r>
          </a:p>
          <a:p>
            <a:pPr marL="285750" indent="-285750">
              <a:spcAft>
                <a:spcPts val="600"/>
              </a:spcAft>
              <a:buFont typeface="Arial" charset="0"/>
              <a:buChar char="•"/>
            </a:pPr>
            <a:endParaRPr lang="en-US" sz="1000">
              <a:latin typeface="Calibri" pitchFamily="34" charset="0"/>
            </a:endParaRPr>
          </a:p>
          <a:p>
            <a:pPr marL="285750" indent="-285750">
              <a:spcAft>
                <a:spcPts val="600"/>
              </a:spcAft>
              <a:buFont typeface="Arial" charset="0"/>
              <a:buChar char="•"/>
            </a:pPr>
            <a:r>
              <a:rPr lang="en-US" sz="2000">
                <a:latin typeface="Calibri" pitchFamily="34" charset="0"/>
              </a:rPr>
              <a:t>The desire to join this important network of countries should create real incentives for change in nations that have historically been closed to international trade and investment.</a:t>
            </a:r>
          </a:p>
          <a:p>
            <a:pPr marL="285750" indent="-285750">
              <a:spcAft>
                <a:spcPts val="600"/>
              </a:spcAft>
            </a:pPr>
            <a:endParaRPr lang="en-US" sz="1000">
              <a:latin typeface="Calibri" pitchFamily="34" charset="0"/>
            </a:endParaRPr>
          </a:p>
          <a:p>
            <a:pPr marL="285750" indent="-285750">
              <a:spcAft>
                <a:spcPts val="1200"/>
              </a:spcAft>
            </a:pPr>
            <a:endParaRPr lang="en-US" sz="2000">
              <a:latin typeface="Calibri" pitchFamily="34" charset="0"/>
            </a:endParaRPr>
          </a:p>
        </p:txBody>
      </p:sp>
      <p:pic>
        <p:nvPicPr>
          <p:cNvPr id="16387" name="Picture 4" descr="Australia Flag.GIF"/>
          <p:cNvPicPr>
            <a:picLocks noChangeAspect="1"/>
          </p:cNvPicPr>
          <p:nvPr/>
        </p:nvPicPr>
        <p:blipFill>
          <a:blip r:embed="rId2" cstate="print"/>
          <a:srcRect/>
          <a:stretch>
            <a:fillRect/>
          </a:stretch>
        </p:blipFill>
        <p:spPr bwMode="auto">
          <a:xfrm>
            <a:off x="914400" y="4572000"/>
            <a:ext cx="1549400" cy="781050"/>
          </a:xfrm>
          <a:prstGeom prst="rect">
            <a:avLst/>
          </a:prstGeom>
          <a:noFill/>
          <a:ln w="9525">
            <a:noFill/>
            <a:miter lim="800000"/>
            <a:headEnd/>
            <a:tailEnd/>
          </a:ln>
        </p:spPr>
      </p:pic>
      <p:pic>
        <p:nvPicPr>
          <p:cNvPr id="16388" name="Picture 5" descr="NZ Flag.GIF"/>
          <p:cNvPicPr>
            <a:picLocks noChangeAspect="1"/>
          </p:cNvPicPr>
          <p:nvPr/>
        </p:nvPicPr>
        <p:blipFill>
          <a:blip r:embed="rId3" cstate="print"/>
          <a:srcRect/>
          <a:stretch>
            <a:fillRect/>
          </a:stretch>
        </p:blipFill>
        <p:spPr bwMode="auto">
          <a:xfrm>
            <a:off x="914400" y="5638800"/>
            <a:ext cx="1549400" cy="781050"/>
          </a:xfrm>
          <a:prstGeom prst="rect">
            <a:avLst/>
          </a:prstGeom>
          <a:noFill/>
          <a:ln w="9525">
            <a:noFill/>
            <a:miter lim="800000"/>
            <a:headEnd/>
            <a:tailEnd/>
          </a:ln>
        </p:spPr>
      </p:pic>
      <p:pic>
        <p:nvPicPr>
          <p:cNvPr id="16389" name="Picture 6" descr="Brunei Flag.GIF"/>
          <p:cNvPicPr>
            <a:picLocks noChangeAspect="1"/>
          </p:cNvPicPr>
          <p:nvPr/>
        </p:nvPicPr>
        <p:blipFill>
          <a:blip r:embed="rId4" cstate="print"/>
          <a:srcRect/>
          <a:stretch>
            <a:fillRect/>
          </a:stretch>
        </p:blipFill>
        <p:spPr bwMode="auto">
          <a:xfrm>
            <a:off x="2895600" y="4495800"/>
            <a:ext cx="1524000" cy="768350"/>
          </a:xfrm>
          <a:prstGeom prst="rect">
            <a:avLst/>
          </a:prstGeom>
          <a:noFill/>
          <a:ln w="9525">
            <a:noFill/>
            <a:miter lim="800000"/>
            <a:headEnd/>
            <a:tailEnd/>
          </a:ln>
        </p:spPr>
      </p:pic>
      <p:pic>
        <p:nvPicPr>
          <p:cNvPr id="16390" name="Picture 7" descr="Peru Flag.GIF"/>
          <p:cNvPicPr>
            <a:picLocks noChangeAspect="1"/>
          </p:cNvPicPr>
          <p:nvPr/>
        </p:nvPicPr>
        <p:blipFill>
          <a:blip r:embed="rId5" cstate="print"/>
          <a:srcRect/>
          <a:stretch>
            <a:fillRect/>
          </a:stretch>
        </p:blipFill>
        <p:spPr bwMode="auto">
          <a:xfrm>
            <a:off x="3048000" y="5486400"/>
            <a:ext cx="1250950" cy="838200"/>
          </a:xfrm>
          <a:prstGeom prst="rect">
            <a:avLst/>
          </a:prstGeom>
          <a:noFill/>
          <a:ln w="9525">
            <a:noFill/>
            <a:miter lim="800000"/>
            <a:headEnd/>
            <a:tailEnd/>
          </a:ln>
        </p:spPr>
      </p:pic>
      <p:pic>
        <p:nvPicPr>
          <p:cNvPr id="16391" name="Picture 8" descr="Chile Flag.GIF"/>
          <p:cNvPicPr>
            <a:picLocks noChangeAspect="1"/>
          </p:cNvPicPr>
          <p:nvPr/>
        </p:nvPicPr>
        <p:blipFill>
          <a:blip r:embed="rId6" cstate="print"/>
          <a:srcRect/>
          <a:stretch>
            <a:fillRect/>
          </a:stretch>
        </p:blipFill>
        <p:spPr bwMode="auto">
          <a:xfrm>
            <a:off x="4876800" y="4495800"/>
            <a:ext cx="1219200" cy="817563"/>
          </a:xfrm>
          <a:prstGeom prst="rect">
            <a:avLst/>
          </a:prstGeom>
          <a:noFill/>
          <a:ln w="9525">
            <a:noFill/>
            <a:miter lim="800000"/>
            <a:headEnd/>
            <a:tailEnd/>
          </a:ln>
        </p:spPr>
      </p:pic>
      <p:pic>
        <p:nvPicPr>
          <p:cNvPr id="16392" name="Picture 9" descr="Singapore Flag.GIF"/>
          <p:cNvPicPr>
            <a:picLocks noChangeAspect="1"/>
          </p:cNvPicPr>
          <p:nvPr/>
        </p:nvPicPr>
        <p:blipFill>
          <a:blip r:embed="rId7" cstate="print"/>
          <a:srcRect/>
          <a:stretch>
            <a:fillRect/>
          </a:stretch>
        </p:blipFill>
        <p:spPr bwMode="auto">
          <a:xfrm>
            <a:off x="4800600" y="5486400"/>
            <a:ext cx="1392238" cy="933450"/>
          </a:xfrm>
          <a:prstGeom prst="rect">
            <a:avLst/>
          </a:prstGeom>
          <a:noFill/>
          <a:ln w="9525">
            <a:noFill/>
            <a:miter lim="800000"/>
            <a:headEnd/>
            <a:tailEnd/>
          </a:ln>
        </p:spPr>
      </p:pic>
      <p:pic>
        <p:nvPicPr>
          <p:cNvPr id="16393" name="Picture 10" descr="Malaysia Flag.GIF"/>
          <p:cNvPicPr>
            <a:picLocks noChangeAspect="1"/>
          </p:cNvPicPr>
          <p:nvPr/>
        </p:nvPicPr>
        <p:blipFill>
          <a:blip r:embed="rId8" cstate="print"/>
          <a:srcRect/>
          <a:stretch>
            <a:fillRect/>
          </a:stretch>
        </p:blipFill>
        <p:spPr bwMode="auto">
          <a:xfrm>
            <a:off x="6553200" y="4495800"/>
            <a:ext cx="1447800" cy="730250"/>
          </a:xfrm>
          <a:prstGeom prst="rect">
            <a:avLst/>
          </a:prstGeom>
          <a:noFill/>
          <a:ln w="9525">
            <a:noFill/>
            <a:miter lim="800000"/>
            <a:headEnd/>
            <a:tailEnd/>
          </a:ln>
        </p:spPr>
      </p:pic>
      <p:pic>
        <p:nvPicPr>
          <p:cNvPr id="16394" name="Picture 11" descr="Vietnam Flag.GIF"/>
          <p:cNvPicPr>
            <a:picLocks noChangeAspect="1"/>
          </p:cNvPicPr>
          <p:nvPr/>
        </p:nvPicPr>
        <p:blipFill>
          <a:blip r:embed="rId9" cstate="print"/>
          <a:srcRect/>
          <a:stretch>
            <a:fillRect/>
          </a:stretch>
        </p:blipFill>
        <p:spPr bwMode="auto">
          <a:xfrm>
            <a:off x="6629400" y="5486400"/>
            <a:ext cx="1314450" cy="8810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242888" y="312738"/>
            <a:ext cx="8520112" cy="609600"/>
          </a:xfrm>
        </p:spPr>
        <p:txBody>
          <a:bodyPr/>
          <a:lstStyle/>
          <a:p>
            <a:r>
              <a:rPr smtClean="0"/>
              <a:t>PRIORITIES WITH INITIAL NINE COUNTRIES</a:t>
            </a:r>
          </a:p>
        </p:txBody>
      </p:sp>
      <p:sp>
        <p:nvSpPr>
          <p:cNvPr id="3" name="Text Placeholder 2"/>
          <p:cNvSpPr>
            <a:spLocks noGrp="1"/>
          </p:cNvSpPr>
          <p:nvPr>
            <p:ph type="body" sz="quarter" idx="11"/>
          </p:nvPr>
        </p:nvSpPr>
        <p:spPr>
          <a:xfrm>
            <a:off x="201613" y="1039813"/>
            <a:ext cx="8623300" cy="5589587"/>
          </a:xfrm>
        </p:spPr>
        <p:txBody>
          <a:bodyPr>
            <a:normAutofit/>
          </a:bodyPr>
          <a:lstStyle/>
          <a:p>
            <a:pPr>
              <a:buFont typeface="Arial" charset="0"/>
              <a:buChar char="•"/>
            </a:pPr>
            <a:r>
              <a:rPr lang="en-US" sz="1800" b="1" dirty="0" smtClean="0"/>
              <a:t>Tariffs:</a:t>
            </a:r>
            <a:r>
              <a:rPr lang="en-US" sz="1800" dirty="0" smtClean="0"/>
              <a:t>  Rapid (3yrs or less) removal of tariffs on motor vehicles, with the understanding that less developed countries, such as Vietnam, may need more time. </a:t>
            </a:r>
          </a:p>
          <a:p>
            <a:pPr>
              <a:buFont typeface="Arial" charset="0"/>
              <a:buChar char="•"/>
            </a:pPr>
            <a:r>
              <a:rPr lang="en-US" sz="1800" b="1" dirty="0" smtClean="0"/>
              <a:t>NTBs: </a:t>
            </a:r>
            <a:r>
              <a:rPr lang="en-US" sz="1800" dirty="0" smtClean="0"/>
              <a:t>Dismantle non-tariff barriers, such as the tax, technical regulations and other government policies that unnecessarily act as a barrier to the free flow of automotive goods and hider imports</a:t>
            </a:r>
          </a:p>
          <a:p>
            <a:pPr>
              <a:buFont typeface="Arial" charset="0"/>
              <a:buChar char="•"/>
            </a:pPr>
            <a:r>
              <a:rPr lang="en-US" sz="1800" b="1" dirty="0" smtClean="0"/>
              <a:t>Regulations: </a:t>
            </a:r>
            <a:r>
              <a:rPr lang="en-US" sz="1800" dirty="0" smtClean="0"/>
              <a:t>Promote the harmonization of auto standards and regulations with the goal of having TPP countries accept U.S. automotive products without additional or duplicative regulatory tests or requirements.</a:t>
            </a:r>
          </a:p>
          <a:p>
            <a:pPr>
              <a:buFont typeface="Arial" charset="0"/>
              <a:buChar char="•"/>
            </a:pPr>
            <a:r>
              <a:rPr lang="en-US" sz="1800" b="1" dirty="0" smtClean="0"/>
              <a:t>Auto Policies:  </a:t>
            </a:r>
            <a:r>
              <a:rPr lang="en-US" sz="1800" dirty="0" smtClean="0"/>
              <a:t>Dismantle policies specifically designed to thwart international competition, such as Malaysia ‘s National Automobile Policy (Local Content tax Incentive, Tax rate structure , Import Duty, import permits and </a:t>
            </a:r>
            <a:r>
              <a:rPr lang="en-US" sz="1800" dirty="0" err="1" smtClean="0"/>
              <a:t>Gazetted</a:t>
            </a:r>
            <a:r>
              <a:rPr lang="en-US" sz="1800" dirty="0" smtClean="0"/>
              <a:t> Value) </a:t>
            </a:r>
          </a:p>
          <a:p>
            <a:pPr>
              <a:buFont typeface="Arial" charset="0"/>
              <a:buChar char="•"/>
            </a:pPr>
            <a:r>
              <a:rPr lang="en-US" sz="1800" b="1" dirty="0" smtClean="0"/>
              <a:t>Rules of Origin:  </a:t>
            </a:r>
            <a:r>
              <a:rPr lang="en-US" sz="1800" dirty="0" smtClean="0"/>
              <a:t>Accept Rules of Origin that include user friendly methodologies (Net Cost approach), maximizes U.S. motor vehicle exports (reasonable RVC level), and limits circumvention (duty drawback prohibited).</a:t>
            </a:r>
          </a:p>
          <a:p>
            <a:pPr>
              <a:buFont typeface="Arial" charset="0"/>
              <a:buChar char="•"/>
            </a:pPr>
            <a:r>
              <a:rPr lang="en-US" sz="1800" b="1" dirty="0" smtClean="0"/>
              <a:t>Investment: </a:t>
            </a:r>
            <a:r>
              <a:rPr lang="en-US" sz="1800" dirty="0" smtClean="0"/>
              <a:t>Seek reciprocal investment policies with our free trade partners.</a:t>
            </a:r>
          </a:p>
          <a:p>
            <a:pPr>
              <a:buFont typeface="Arial" charset="0"/>
              <a:buChar char="•"/>
            </a:pPr>
            <a:r>
              <a:rPr lang="en-US" sz="1800" b="1" dirty="0" smtClean="0"/>
              <a:t>Currency: </a:t>
            </a:r>
            <a:r>
              <a:rPr lang="en-US" sz="1800" dirty="0" smtClean="0"/>
              <a:t>Adopt currency disciplines to prevent countries from nullifying the FTA trade liberalizing commitments by allowing countries to gain an unfair trade advantage by manipulating currency values.</a:t>
            </a:r>
          </a:p>
          <a:p>
            <a:pPr>
              <a:buFont typeface="Arial" charset="0"/>
              <a:buChar char="•"/>
            </a:pPr>
            <a:endParaRPr lang="en-US" sz="1800" dirty="0" smtClean="0"/>
          </a:p>
          <a:p>
            <a:pPr>
              <a:buFont typeface="Arial" charset="0"/>
              <a:buChar char="•"/>
            </a:pPr>
            <a:endParaRPr lang="en-US" sz="1800" dirty="0" smtClean="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242888" y="312738"/>
            <a:ext cx="8520112" cy="609600"/>
          </a:xfrm>
        </p:spPr>
        <p:txBody>
          <a:bodyPr/>
          <a:lstStyle/>
          <a:p>
            <a:r>
              <a:rPr smtClean="0"/>
              <a:t>OTHER COUNTRIES JOINING THE CURRENT TPP FTA TALKS</a:t>
            </a:r>
          </a:p>
        </p:txBody>
      </p:sp>
      <p:sp>
        <p:nvSpPr>
          <p:cNvPr id="18434" name="Text Placeholder 2"/>
          <p:cNvSpPr>
            <a:spLocks noGrp="1"/>
          </p:cNvSpPr>
          <p:nvPr>
            <p:ph type="body" sz="quarter" idx="11"/>
          </p:nvPr>
        </p:nvSpPr>
        <p:spPr>
          <a:xfrm>
            <a:off x="152400" y="990600"/>
            <a:ext cx="8624888" cy="5513388"/>
          </a:xfrm>
        </p:spPr>
        <p:txBody>
          <a:bodyPr/>
          <a:lstStyle/>
          <a:p>
            <a:pPr>
              <a:buFont typeface="Arial" charset="0"/>
              <a:buChar char="•"/>
            </a:pPr>
            <a:r>
              <a:rPr lang="en-US" sz="2000" smtClean="0"/>
              <a:t>Several countries have expressed interest in joining the TPP talks.  These include</a:t>
            </a:r>
            <a:r>
              <a:rPr lang="en-US" sz="2000" smtClean="0">
                <a:solidFill>
                  <a:srgbClr val="FF0000"/>
                </a:solidFill>
              </a:rPr>
              <a:t> Canada</a:t>
            </a:r>
            <a:r>
              <a:rPr lang="en-US" sz="2000" smtClean="0"/>
              <a:t>, </a:t>
            </a:r>
            <a:r>
              <a:rPr lang="en-US" sz="2000" smtClean="0">
                <a:solidFill>
                  <a:srgbClr val="FF0000"/>
                </a:solidFill>
              </a:rPr>
              <a:t>Japan</a:t>
            </a:r>
            <a:r>
              <a:rPr lang="en-US" sz="2000" smtClean="0"/>
              <a:t> and</a:t>
            </a:r>
            <a:r>
              <a:rPr lang="en-US" sz="2000" smtClean="0">
                <a:solidFill>
                  <a:srgbClr val="FF0000"/>
                </a:solidFill>
              </a:rPr>
              <a:t> Thailand</a:t>
            </a:r>
            <a:r>
              <a:rPr lang="en-US" sz="2000" smtClean="0"/>
              <a:t>.</a:t>
            </a:r>
          </a:p>
          <a:p>
            <a:pPr>
              <a:buFont typeface="Arial" charset="0"/>
              <a:buChar char="•"/>
            </a:pPr>
            <a:endParaRPr lang="en-US" sz="2000" smtClean="0"/>
          </a:p>
          <a:p>
            <a:pPr>
              <a:buFont typeface="Arial" charset="0"/>
              <a:buChar char="•"/>
            </a:pPr>
            <a:endParaRPr lang="en-US" sz="2000" smtClean="0"/>
          </a:p>
          <a:p>
            <a:pPr>
              <a:buFont typeface="Arial" charset="0"/>
              <a:buChar char="•"/>
            </a:pPr>
            <a:endParaRPr lang="en-US" sz="2000" smtClean="0"/>
          </a:p>
          <a:p>
            <a:pPr>
              <a:buFont typeface="Arial" charset="0"/>
              <a:buChar char="•"/>
            </a:pPr>
            <a:r>
              <a:rPr lang="en-US" sz="2000" smtClean="0"/>
              <a:t>We believe it’s too late in the talks to begin the process of seamlessly adding any nation to the TPP.  It would be counterproductive to a successful and timely conclusion of an agreement with the initial group of nine countries. </a:t>
            </a:r>
          </a:p>
          <a:p>
            <a:pPr>
              <a:buFont typeface="Arial" charset="0"/>
              <a:buChar char="•"/>
            </a:pPr>
            <a:endParaRPr lang="en-US" sz="1000" smtClean="0"/>
          </a:p>
          <a:p>
            <a:pPr>
              <a:buFont typeface="Arial" charset="0"/>
              <a:buChar char="•"/>
            </a:pPr>
            <a:r>
              <a:rPr lang="en-US" sz="2000" smtClean="0"/>
              <a:t>In particular, the inclusion of other countries with large and less compatible economies should not be considered until the current negotiation is completed. </a:t>
            </a:r>
          </a:p>
          <a:p>
            <a:pPr>
              <a:buFont typeface="Arial" charset="0"/>
              <a:buChar char="•"/>
            </a:pPr>
            <a:endParaRPr lang="en-US" sz="1000" smtClean="0"/>
          </a:p>
          <a:p>
            <a:pPr>
              <a:buFont typeface="Arial" charset="0"/>
              <a:buChar char="•"/>
            </a:pPr>
            <a:r>
              <a:rPr lang="en-US" sz="2000" smtClean="0"/>
              <a:t>In the meantime, countries that are interested in joining the TPP after an agreement is established among the initial tranche of countries should take steps today that demonstrate their willingness to truly open their markets.</a:t>
            </a:r>
          </a:p>
          <a:p>
            <a:pPr>
              <a:buFont typeface="Arial" charset="0"/>
              <a:buChar char="•"/>
            </a:pPr>
            <a:endParaRPr lang="en-US" sz="1000" smtClean="0"/>
          </a:p>
          <a:p>
            <a:pPr>
              <a:buFont typeface="Arial" charset="0"/>
              <a:buChar char="•"/>
            </a:pPr>
            <a:endParaRPr lang="en-US" sz="2000" smtClean="0"/>
          </a:p>
        </p:txBody>
      </p:sp>
      <p:pic>
        <p:nvPicPr>
          <p:cNvPr id="18435" name="Picture 3" descr="Canada Flag.GIF"/>
          <p:cNvPicPr>
            <a:picLocks noChangeAspect="1"/>
          </p:cNvPicPr>
          <p:nvPr/>
        </p:nvPicPr>
        <p:blipFill>
          <a:blip r:embed="rId2" cstate="print"/>
          <a:srcRect/>
          <a:stretch>
            <a:fillRect/>
          </a:stretch>
        </p:blipFill>
        <p:spPr bwMode="auto">
          <a:xfrm>
            <a:off x="1752600" y="1752600"/>
            <a:ext cx="1524000" cy="768350"/>
          </a:xfrm>
          <a:prstGeom prst="rect">
            <a:avLst/>
          </a:prstGeom>
          <a:noFill/>
          <a:ln w="9525">
            <a:noFill/>
            <a:miter lim="800000"/>
            <a:headEnd/>
            <a:tailEnd/>
          </a:ln>
        </p:spPr>
      </p:pic>
      <p:pic>
        <p:nvPicPr>
          <p:cNvPr id="18436" name="Picture 4" descr="Japan Flag.GIF"/>
          <p:cNvPicPr>
            <a:picLocks noChangeAspect="1"/>
          </p:cNvPicPr>
          <p:nvPr/>
        </p:nvPicPr>
        <p:blipFill>
          <a:blip r:embed="rId3" cstate="print"/>
          <a:srcRect/>
          <a:stretch>
            <a:fillRect/>
          </a:stretch>
        </p:blipFill>
        <p:spPr bwMode="auto">
          <a:xfrm>
            <a:off x="3962400" y="1676400"/>
            <a:ext cx="1219200" cy="857250"/>
          </a:xfrm>
          <a:prstGeom prst="rect">
            <a:avLst/>
          </a:prstGeom>
          <a:noFill/>
          <a:ln w="9525">
            <a:noFill/>
            <a:miter lim="800000"/>
            <a:headEnd/>
            <a:tailEnd/>
          </a:ln>
        </p:spPr>
      </p:pic>
      <p:pic>
        <p:nvPicPr>
          <p:cNvPr id="18437" name="Picture 5" descr="Thai Flag.GIF"/>
          <p:cNvPicPr>
            <a:picLocks noChangeAspect="1"/>
          </p:cNvPicPr>
          <p:nvPr/>
        </p:nvPicPr>
        <p:blipFill>
          <a:blip r:embed="rId4" cstate="print"/>
          <a:srcRect/>
          <a:stretch>
            <a:fillRect/>
          </a:stretch>
        </p:blipFill>
        <p:spPr bwMode="auto">
          <a:xfrm>
            <a:off x="5791200" y="1676400"/>
            <a:ext cx="1219200" cy="8175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242888" y="312738"/>
            <a:ext cx="8520112" cy="609600"/>
          </a:xfrm>
        </p:spPr>
        <p:txBody>
          <a:bodyPr/>
          <a:lstStyle/>
          <a:p>
            <a:r>
              <a:rPr smtClean="0"/>
              <a:t>RUSHING JAPAN INTO THE TPP NOW IS A BAD IDEA…</a:t>
            </a:r>
          </a:p>
        </p:txBody>
      </p:sp>
      <p:sp>
        <p:nvSpPr>
          <p:cNvPr id="19458" name="Text Placeholder 2"/>
          <p:cNvSpPr>
            <a:spLocks noGrp="1"/>
          </p:cNvSpPr>
          <p:nvPr>
            <p:ph type="body" sz="quarter" idx="11"/>
          </p:nvPr>
        </p:nvSpPr>
        <p:spPr>
          <a:xfrm>
            <a:off x="228600" y="1143000"/>
            <a:ext cx="8624888" cy="5513388"/>
          </a:xfrm>
        </p:spPr>
        <p:txBody>
          <a:bodyPr/>
          <a:lstStyle/>
          <a:p>
            <a:pPr>
              <a:buFont typeface="Arial" charset="0"/>
              <a:buChar char="•"/>
            </a:pPr>
            <a:r>
              <a:rPr lang="en-US" sz="2000" dirty="0" smtClean="0"/>
              <a:t>Japan, a major automotive market, manufacturer and exporter has expressed an interest in joining the TPP talks.</a:t>
            </a:r>
          </a:p>
          <a:p>
            <a:pPr>
              <a:buFont typeface="Arial" charset="0"/>
              <a:buChar char="•"/>
            </a:pPr>
            <a:endParaRPr lang="en-US" sz="1000" dirty="0" smtClean="0"/>
          </a:p>
          <a:p>
            <a:pPr>
              <a:buFont typeface="Arial" charset="0"/>
              <a:buChar char="•"/>
            </a:pPr>
            <a:r>
              <a:rPr lang="en-US" sz="2000" dirty="0" smtClean="0"/>
              <a:t>Japan joining now will unnecessarily complicate the existing negotiation and significantly undermine the agreement currently underway.</a:t>
            </a:r>
          </a:p>
          <a:p>
            <a:pPr>
              <a:buFont typeface="Arial" charset="0"/>
              <a:buChar char="•"/>
            </a:pPr>
            <a:endParaRPr lang="en-US" sz="1000" dirty="0" smtClean="0"/>
          </a:p>
          <a:p>
            <a:pPr>
              <a:buFont typeface="Arial" charset="0"/>
              <a:buChar char="•"/>
            </a:pPr>
            <a:r>
              <a:rPr lang="en-US" sz="2000" dirty="0" smtClean="0"/>
              <a:t>Inclusion of Japan in the current TPP negotiations will, at a minimum, delay the completion, and/or approval of the U.S. FTA with the other eight countries, and U.S. efforts to establish an economic anchor in the Asia-Pacific region.</a:t>
            </a:r>
          </a:p>
          <a:p>
            <a:pPr>
              <a:buFont typeface="Arial" charset="0"/>
              <a:buChar char="•"/>
            </a:pPr>
            <a:endParaRPr lang="en-US" sz="1000" dirty="0" smtClean="0"/>
          </a:p>
          <a:p>
            <a:pPr>
              <a:buFont typeface="Arial" charset="0"/>
              <a:buChar char="•"/>
            </a:pPr>
            <a:r>
              <a:rPr lang="en-US" sz="2000" dirty="0" smtClean="0"/>
              <a:t>It would also delay the establishment of a 21</a:t>
            </a:r>
            <a:r>
              <a:rPr lang="en-US" sz="2000" baseline="30000" dirty="0" smtClean="0"/>
              <a:t>st</a:t>
            </a:r>
            <a:r>
              <a:rPr lang="en-US" sz="2000" dirty="0" smtClean="0"/>
              <a:t> Century FTA for the region as a counter for the less comprehensive FTAs and economic partnerships that are proliferating across the region.</a:t>
            </a:r>
          </a:p>
          <a:p>
            <a:pPr>
              <a:buFont typeface="Arial" charset="0"/>
              <a:buChar char="•"/>
            </a:pPr>
            <a:endParaRPr lang="en-US" sz="1000" dirty="0" smtClean="0"/>
          </a:p>
          <a:p>
            <a:pPr>
              <a:buFont typeface="Arial" charset="0"/>
              <a:buChar char="•"/>
            </a:pPr>
            <a:r>
              <a:rPr lang="en-US" sz="2000" dirty="0" smtClean="0"/>
              <a:t>It will diminish the incentive needed to motivate Japan to make the necessary changes/reforms to address the systemic imbalances in access in key sectors.</a:t>
            </a:r>
          </a:p>
        </p:txBody>
      </p:sp>
      <p:pic>
        <p:nvPicPr>
          <p:cNvPr id="19459" name="Picture 3" descr="Japan Flag.GIF"/>
          <p:cNvPicPr>
            <a:picLocks noChangeAspect="1"/>
          </p:cNvPicPr>
          <p:nvPr/>
        </p:nvPicPr>
        <p:blipFill>
          <a:blip r:embed="rId2" cstate="print"/>
          <a:srcRect/>
          <a:stretch>
            <a:fillRect/>
          </a:stretch>
        </p:blipFill>
        <p:spPr bwMode="auto">
          <a:xfrm>
            <a:off x="7696200" y="0"/>
            <a:ext cx="1219200" cy="8572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ain Title Slide">
  <a:themeElements>
    <a:clrScheme name="LFI Theme Colors">
      <a:dk1>
        <a:sysClr val="windowText" lastClr="000000"/>
      </a:dk1>
      <a:lt1>
        <a:sysClr val="window" lastClr="FFFFFF"/>
      </a:lt1>
      <a:dk2>
        <a:srgbClr val="1F497D"/>
      </a:dk2>
      <a:lt2>
        <a:srgbClr val="EEECE1"/>
      </a:lt2>
      <a:accent1>
        <a:srgbClr val="4060A3"/>
      </a:accent1>
      <a:accent2>
        <a:srgbClr val="96BDDC"/>
      </a:accent2>
      <a:accent3>
        <a:srgbClr val="DCDDDE"/>
      </a:accent3>
      <a:accent4>
        <a:srgbClr val="F7931E"/>
      </a:accent4>
      <a:accent5>
        <a:srgbClr val="7D127C"/>
      </a:accent5>
      <a:accent6>
        <a:srgbClr val="128A43"/>
      </a:accent6>
      <a:hlink>
        <a:srgbClr val="E82023"/>
      </a:hlink>
      <a:folHlink>
        <a:srgbClr val="80008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14912</TotalTime>
  <Words>2619</Words>
  <Application>Microsoft Macintosh PowerPoint</Application>
  <PresentationFormat>On-screen Show (4:3)</PresentationFormat>
  <Paragraphs>200</Paragraphs>
  <Slides>22</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5" baseType="lpstr">
      <vt:lpstr>Main Title Slide</vt:lpstr>
      <vt:lpstr>Excel.Sheet.8</vt:lpstr>
      <vt:lpstr>Worksheet</vt:lpstr>
      <vt:lpstr>THE TRANS-PACIFIC PARTNERSHIP FTA</vt:lpstr>
      <vt:lpstr>SUMMARY</vt:lpstr>
      <vt:lpstr>WE HAVE CONSISTENTLY SUPPORTED FREE TRADE… </vt:lpstr>
      <vt:lpstr>WE FULLY SUPPORT THE TPP FTA NEGOTIATION… </vt:lpstr>
      <vt:lpstr>TPP SOLIDIFIES GAINS &amp; EXPANDS INTO NEW MARKETS…</vt:lpstr>
      <vt:lpstr>STEP ONE: FINISHING WITH THE FIRST NINE COUNTRIES</vt:lpstr>
      <vt:lpstr>PRIORITIES WITH INITIAL NINE COUNTRIES</vt:lpstr>
      <vt:lpstr>OTHER COUNTRIES JOINING THE CURRENT TPP FTA TALKS</vt:lpstr>
      <vt:lpstr>RUSHING JAPAN INTO THE TPP NOW IS A BAD IDEA…</vt:lpstr>
      <vt:lpstr>JAPAN JOINING TPP LATER- ONLY UNDER RIGHT CONDITIONS</vt:lpstr>
      <vt:lpstr>Conclusion</vt:lpstr>
      <vt:lpstr>APPENDIX - JAPAN</vt:lpstr>
      <vt:lpstr>MANY U.S. SECTORS HAVE SYSTEMIC ISSUES WITH JAPAN…</vt:lpstr>
      <vt:lpstr>THE U.S. HAS TRIED TO OPEN JAPAN’S CLOSED AUTO MARKET</vt:lpstr>
      <vt:lpstr>JAPAN’S AUTO MARKET/INDUSTRY BY THE NUMBERS…</vt:lpstr>
      <vt:lpstr>THE WORLD’S THIRD-LARGEST AUTO MARKET…</vt:lpstr>
      <vt:lpstr>IS ALSO THE WORLD’S MOST CLOSED AUTO MARKET</vt:lpstr>
      <vt:lpstr>AFFECTING ONE OF OUR MOST IMPORTANT PARTNERSHIPS</vt:lpstr>
      <vt:lpstr>COMPARISONS WITH U.S. MARKET</vt:lpstr>
      <vt:lpstr>COMPARING AUTO MARKET SHARE</vt:lpstr>
      <vt:lpstr>INDIVIDUAL RESULTS SUPPORT AVERAGES IN U.S. &amp; JAPAN</vt:lpstr>
      <vt:lpstr>ALL IMPORTS HAVE A DIFFICULT TIME SELLING IN JAPAN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 Woog</dc:creator>
  <cp:lastModifiedBy>Katy Clore</cp:lastModifiedBy>
  <cp:revision>912</cp:revision>
  <cp:lastPrinted>2011-08-11T15:52:30Z</cp:lastPrinted>
  <dcterms:created xsi:type="dcterms:W3CDTF">2011-08-11T15:20:40Z</dcterms:created>
  <dcterms:modified xsi:type="dcterms:W3CDTF">2012-01-23T22:48:11Z</dcterms:modified>
</cp:coreProperties>
</file>